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9"/>
  </p:sldMasterIdLst>
  <p:notesMasterIdLst>
    <p:notesMasterId r:id="rId92"/>
  </p:notesMasterIdLst>
  <p:sldIdLst>
    <p:sldId id="256" r:id="rId30"/>
    <p:sldId id="416" r:id="rId31"/>
    <p:sldId id="410" r:id="rId32"/>
    <p:sldId id="258" r:id="rId33"/>
    <p:sldId id="259" r:id="rId34"/>
    <p:sldId id="260" r:id="rId35"/>
    <p:sldId id="261" r:id="rId36"/>
    <p:sldId id="413" r:id="rId37"/>
    <p:sldId id="262" r:id="rId38"/>
    <p:sldId id="263" r:id="rId39"/>
    <p:sldId id="264" r:id="rId40"/>
    <p:sldId id="265" r:id="rId41"/>
    <p:sldId id="411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412" r:id="rId57"/>
    <p:sldId id="414" r:id="rId58"/>
    <p:sldId id="415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301" r:id="rId79"/>
    <p:sldId id="302" r:id="rId80"/>
    <p:sldId id="304" r:id="rId81"/>
    <p:sldId id="305" r:id="rId82"/>
    <p:sldId id="306" r:id="rId83"/>
    <p:sldId id="307" r:id="rId84"/>
    <p:sldId id="308" r:id="rId85"/>
    <p:sldId id="309" r:id="rId86"/>
    <p:sldId id="310" r:id="rId87"/>
    <p:sldId id="299" r:id="rId88"/>
    <p:sldId id="409" r:id="rId89"/>
    <p:sldId id="300" r:id="rId90"/>
    <p:sldId id="257" r:id="rId9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9"/>
    <p:restoredTop sz="94675"/>
  </p:normalViewPr>
  <p:slideViewPr>
    <p:cSldViewPr snapToGrid="0">
      <p:cViewPr varScale="1">
        <p:scale>
          <a:sx n="109" d="100"/>
          <a:sy n="109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84" Type="http://schemas.openxmlformats.org/officeDocument/2006/relationships/slide" Target="slides/slide55.xml"/><Relationship Id="rId89" Type="http://schemas.openxmlformats.org/officeDocument/2006/relationships/slide" Target="slides/slide6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74" Type="http://schemas.openxmlformats.org/officeDocument/2006/relationships/slide" Target="slides/slide45.xml"/><Relationship Id="rId79" Type="http://schemas.openxmlformats.org/officeDocument/2006/relationships/slide" Target="slides/slide50.xml"/><Relationship Id="rId5" Type="http://schemas.openxmlformats.org/officeDocument/2006/relationships/customXml" Target="../customXml/item5.xml"/><Relationship Id="rId90" Type="http://schemas.openxmlformats.org/officeDocument/2006/relationships/slide" Target="slides/slide61.xml"/><Relationship Id="rId95" Type="http://schemas.openxmlformats.org/officeDocument/2006/relationships/theme" Target="theme/theme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8" Type="http://schemas.openxmlformats.org/officeDocument/2006/relationships/customXml" Target="../customXml/item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80" Type="http://schemas.openxmlformats.org/officeDocument/2006/relationships/slide" Target="slides/slide51.xml"/><Relationship Id="rId85" Type="http://schemas.openxmlformats.org/officeDocument/2006/relationships/slide" Target="slides/slide56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customXml" Target="../customXml/item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slide" Target="slides/slide46.xml"/><Relationship Id="rId83" Type="http://schemas.openxmlformats.org/officeDocument/2006/relationships/slide" Target="slides/slide54.xml"/><Relationship Id="rId88" Type="http://schemas.openxmlformats.org/officeDocument/2006/relationships/slide" Target="slides/slide59.xml"/><Relationship Id="rId91" Type="http://schemas.openxmlformats.org/officeDocument/2006/relationships/slide" Target="slides/slide62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customXml" Target="../customXml/item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slide" Target="slides/slide44.xml"/><Relationship Id="rId78" Type="http://schemas.openxmlformats.org/officeDocument/2006/relationships/slide" Target="slides/slide49.xml"/><Relationship Id="rId81" Type="http://schemas.openxmlformats.org/officeDocument/2006/relationships/slide" Target="slides/slide52.xml"/><Relationship Id="rId86" Type="http://schemas.openxmlformats.org/officeDocument/2006/relationships/slide" Target="slides/slide57.xml"/><Relationship Id="rId9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76" Type="http://schemas.openxmlformats.org/officeDocument/2006/relationships/slide" Target="slides/slide47.xml"/><Relationship Id="rId7" Type="http://schemas.openxmlformats.org/officeDocument/2006/relationships/customXml" Target="../customXml/item7.xml"/><Relationship Id="rId71" Type="http://schemas.openxmlformats.org/officeDocument/2006/relationships/slide" Target="slides/slide42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1.xml"/><Relationship Id="rId24" Type="http://schemas.openxmlformats.org/officeDocument/2006/relationships/customXml" Target="../customXml/item24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66" Type="http://schemas.openxmlformats.org/officeDocument/2006/relationships/slide" Target="slides/slide37.xml"/><Relationship Id="rId87" Type="http://schemas.openxmlformats.org/officeDocument/2006/relationships/slide" Target="slides/slide58.xml"/><Relationship Id="rId61" Type="http://schemas.openxmlformats.org/officeDocument/2006/relationships/slide" Target="slides/slide32.xml"/><Relationship Id="rId82" Type="http://schemas.openxmlformats.org/officeDocument/2006/relationships/slide" Target="slides/slide5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56" Type="http://schemas.openxmlformats.org/officeDocument/2006/relationships/slide" Target="slides/slide27.xml"/><Relationship Id="rId77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5DA77-258E-E144-ABDA-26E8D9F14877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B3357-41D3-8340-A118-37F5EB7B143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294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6F2C5-107E-A442-8811-1B3AEEFB2F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F0EAD-728C-184B-A2A4-17DA02A07FAB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B6B2-4446-EF4E-F941-E3DF3A89A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E4BEE-C904-6E76-AF62-7EE535EB2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BA17-1468-9CCE-2CA8-C46DA0C6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0EB83-807D-45EE-9F8B-6621FB35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0D7B-FE63-82CC-302C-62DEC3AE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817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AA63-29E7-3301-49A4-70964902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708F4-3C63-0E0F-46BC-B6A0FD5A2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10EC-7C10-F274-46BB-17DF8229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E4307-7070-AA83-4FCA-271E339F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4D70A-C332-AFBB-9E40-28DDF95C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0586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03353-885D-1AD8-2584-9A9C7092F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EE9D6-7771-EE74-471B-72CEA6623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B00F-5046-9E44-5FF0-22383012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7A264-16FC-EBFD-5578-215C3E71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07B8D-FF21-C44B-B784-95A6128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8317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5C98-07ED-B210-70F7-61AA1CF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1812-1DE3-0B75-2DDF-BBEAC4A9B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BF63-85FA-7D50-E946-3ABB6E2D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63401-EFC8-656F-8D26-1E4465F9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DFE71-E13A-7FCB-DACE-773F9B3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89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2279-CA82-1EAC-52D0-C9622AE6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A628E-352A-020D-F87A-9955BDB9C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F48E7-5D96-7BEF-7556-71C45026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DB607-C27F-1ECE-CCC2-EACACF1C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5EF66-34B4-3D5A-CF9D-2E96B214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37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E400-1F33-DF44-C273-A73F3C3D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18B-5800-2099-3C34-7EF08C068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63556-47A7-484D-68E7-C97280836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88C39-8E51-FFB6-51E1-12E107E5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977E0-60D8-8CD6-514D-45FB85E9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5AF92-2651-9B78-B60D-36C9C6F3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90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6DDD-BFC9-1BDD-3151-9DAE443A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0C576-5109-8E2F-95DF-11E04821A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53174-09C7-2627-8A3C-93F4C128D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D290E-3D2B-FD33-F105-6B3679310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F6203-B7DF-7F2F-DF39-4960F6326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C4E6D-6192-DBDB-26CF-16400965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F6DF48-3402-A1F7-2218-0E6DA194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27A31-4DF4-928C-9050-9158DC8E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844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E4AB-8F2B-23EF-B89F-76BA586C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4B69B-5745-5E13-C13C-3C5CD268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5BE5D-B331-5475-787D-D09EB1A9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63A27-2C36-EA31-002D-8C8D1AB3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1633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B1047-E8EF-A51B-AA7B-660230F5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D738A-1F4B-1A11-DB65-4EE1A0CE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941-4BA5-AF69-3425-DD750542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469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F397-CAED-545C-5625-5B81A06F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41F0-6FBB-137E-3EF4-1D8E24A9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B1974-B3B3-330B-31C8-6B915F719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77AD-F5BD-AE80-7AD8-42431246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1429E-3CED-CF88-EBE2-C2988B9A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F577C-261E-D917-0774-4E638923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4517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D57F-2E99-F9C8-4608-F92E2EEF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61B99-8D67-3B2E-2CC5-5856128D6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2666-4B16-13D8-BAE4-F13175BE3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F88B2-B43F-D6A9-6332-4311F2E1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116BA-3A32-531E-6EB6-D47204AC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EAF1D-EA77-D1F9-2DB1-215D11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7662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8A4BB-7773-FF4E-A944-0D5D61F9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555FC-6B9D-AC4C-BC34-2C7CA24C0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808D-3233-1E28-3B33-75DA925F9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6C3986-5888-4941-80D1-02A109217CDD}" type="datetimeFigureOut">
              <a:rPr lang="en-IT" smtClean="0"/>
              <a:t>27/09/24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97B4-CB7F-283A-E616-CEFB67597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42CC-4EAD-3544-7925-E9E0B302C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4563A4-AA98-3341-9EEC-D7C48C3EF97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1427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.xml"/><Relationship Id="rId13" Type="http://schemas.openxmlformats.org/officeDocument/2006/relationships/customXml" Target="../../customXml/item26.xml"/><Relationship Id="rId18" Type="http://schemas.openxmlformats.org/officeDocument/2006/relationships/customXml" Target="../../customXml/item8.xml"/><Relationship Id="rId26" Type="http://schemas.openxmlformats.org/officeDocument/2006/relationships/customXml" Target="../../customXml/item27.xml"/><Relationship Id="rId3" Type="http://schemas.openxmlformats.org/officeDocument/2006/relationships/customXml" Target="../../customXml/item28.xml"/><Relationship Id="rId21" Type="http://schemas.openxmlformats.org/officeDocument/2006/relationships/customXml" Target="../../customXml/item18.xml"/><Relationship Id="rId7" Type="http://schemas.openxmlformats.org/officeDocument/2006/relationships/customXml" Target="../../customXml/item23.xml"/><Relationship Id="rId12" Type="http://schemas.openxmlformats.org/officeDocument/2006/relationships/customXml" Target="../../customXml/item11.xml"/><Relationship Id="rId17" Type="http://schemas.openxmlformats.org/officeDocument/2006/relationships/customXml" Target="../../customXml/item5.xml"/><Relationship Id="rId25" Type="http://schemas.openxmlformats.org/officeDocument/2006/relationships/customXml" Target="../../customXml/item14.xml"/><Relationship Id="rId2" Type="http://schemas.openxmlformats.org/officeDocument/2006/relationships/customXml" Target="../../customXml/item25.xml"/><Relationship Id="rId16" Type="http://schemas.openxmlformats.org/officeDocument/2006/relationships/customXml" Target="../../customXml/item20.xml"/><Relationship Id="rId20" Type="http://schemas.openxmlformats.org/officeDocument/2006/relationships/customXml" Target="../../customXml/item21.xml"/><Relationship Id="rId29" Type="http://schemas.openxmlformats.org/officeDocument/2006/relationships/slideLayout" Target="../slideLayouts/slideLayout6.xml"/><Relationship Id="rId1" Type="http://schemas.openxmlformats.org/officeDocument/2006/relationships/customXml" Target="../../customXml/item10.xml"/><Relationship Id="rId6" Type="http://schemas.openxmlformats.org/officeDocument/2006/relationships/customXml" Target="../../customXml/item22.xml"/><Relationship Id="rId11" Type="http://schemas.openxmlformats.org/officeDocument/2006/relationships/customXml" Target="../../customXml/item13.xml"/><Relationship Id="rId24" Type="http://schemas.openxmlformats.org/officeDocument/2006/relationships/customXml" Target="../../customXml/item17.xml"/><Relationship Id="rId5" Type="http://schemas.openxmlformats.org/officeDocument/2006/relationships/customXml" Target="../../customXml/item9.xml"/><Relationship Id="rId15" Type="http://schemas.openxmlformats.org/officeDocument/2006/relationships/customXml" Target="../../customXml/item7.xml"/><Relationship Id="rId23" Type="http://schemas.openxmlformats.org/officeDocument/2006/relationships/customXml" Target="../../customXml/item12.xml"/><Relationship Id="rId28" Type="http://schemas.openxmlformats.org/officeDocument/2006/relationships/customXml" Target="../../customXml/item3.xml"/><Relationship Id="rId10" Type="http://schemas.openxmlformats.org/officeDocument/2006/relationships/customXml" Target="../../customXml/item15.xml"/><Relationship Id="rId19" Type="http://schemas.openxmlformats.org/officeDocument/2006/relationships/customXml" Target="../../customXml/item24.xml"/><Relationship Id="rId4" Type="http://schemas.openxmlformats.org/officeDocument/2006/relationships/customXml" Target="../../customXml/item6.xml"/><Relationship Id="rId9" Type="http://schemas.openxmlformats.org/officeDocument/2006/relationships/customXml" Target="../../customXml/item2.xml"/><Relationship Id="rId14" Type="http://schemas.openxmlformats.org/officeDocument/2006/relationships/customXml" Target="../../customXml/item1.xml"/><Relationship Id="rId22" Type="http://schemas.openxmlformats.org/officeDocument/2006/relationships/customXml" Target="../../customXml/item16.xml"/><Relationship Id="rId27" Type="http://schemas.openxmlformats.org/officeDocument/2006/relationships/customXml" Target="../../customXml/item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CFF4-F7A6-F80F-5B0F-FBC15388E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Software Requirements Evolution*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63BC8-A63E-4210-646D-EF70673BF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T" sz="3200" b="1" dirty="0"/>
              <a:t>D. A. Tamburri, Ph.D.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2D22-5B77-4ACD-F7D8-1A98F0C36939}"/>
              </a:ext>
            </a:extLst>
          </p:cNvPr>
          <p:cNvSpPr txBox="1"/>
          <p:nvPr/>
        </p:nvSpPr>
        <p:spPr>
          <a:xfrm>
            <a:off x="0" y="6581001"/>
            <a:ext cx="362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200" b="1" dirty="0"/>
              <a:t>*Slides courtesy of Prof. Dr. Alex Serebrenik@TUe</a:t>
            </a:r>
          </a:p>
        </p:txBody>
      </p:sp>
    </p:spTree>
    <p:extLst>
      <p:ext uri="{BB962C8B-B14F-4D97-AF65-F5344CB8AC3E}">
        <p14:creationId xmlns:p14="http://schemas.microsoft.com/office/powerpoint/2010/main" val="417810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AFEB-40F4-C97A-4E92-6282000F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440"/>
            <a:ext cx="10515600" cy="1325563"/>
          </a:xfrm>
        </p:spPr>
        <p:txBody>
          <a:bodyPr/>
          <a:lstStyle/>
          <a:p>
            <a:r>
              <a:rPr lang="en-GB" dirty="0"/>
              <a:t>Spotting bad requirements: Evolution &amp; Quality check lists</a:t>
            </a:r>
            <a:endParaRPr lang="en-IT" dirty="0"/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7752EEF-0BFE-EBAA-7440-26F42D44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7705"/>
          <a:stretch/>
        </p:blipFill>
        <p:spPr>
          <a:xfrm>
            <a:off x="302260" y="1276123"/>
            <a:ext cx="11325448" cy="4830763"/>
          </a:xfrm>
        </p:spPr>
      </p:pic>
    </p:spTree>
    <p:extLst>
      <p:ext uri="{BB962C8B-B14F-4D97-AF65-F5344CB8AC3E}">
        <p14:creationId xmlns:p14="http://schemas.microsoft.com/office/powerpoint/2010/main" val="92847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41D5-E1B9-B176-E07C-5284D2C2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SMART approach</a:t>
            </a:r>
          </a:p>
        </p:txBody>
      </p:sp>
      <p:pic>
        <p:nvPicPr>
          <p:cNvPr id="5" name="Content Placeholder 4" descr="Blue text on a blue background&#10;&#10;Description automatically generated">
            <a:extLst>
              <a:ext uri="{FF2B5EF4-FFF2-40B4-BE49-F238E27FC236}">
                <a16:creationId xmlns:a16="http://schemas.microsoft.com/office/drawing/2014/main" id="{BFDE2694-8884-B1F0-2682-ADF9BA4B5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519" y="2093560"/>
            <a:ext cx="8968180" cy="38747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E3A125-A587-92D7-9930-84865C9BE38C}"/>
              </a:ext>
            </a:extLst>
          </p:cNvPr>
          <p:cNvSpPr/>
          <p:nvPr/>
        </p:nvSpPr>
        <p:spPr>
          <a:xfrm>
            <a:off x="1927653" y="2310714"/>
            <a:ext cx="494271" cy="3484605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chemeClr val="accent2">
                <a:alpha val="1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7614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1AD4-457E-A6AA-3D2A-A09CCBB8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7048"/>
          </a:xfrm>
        </p:spPr>
        <p:txBody>
          <a:bodyPr/>
          <a:lstStyle/>
          <a:p>
            <a:r>
              <a:rPr lang="en-GB" dirty="0"/>
              <a:t>Bad requirements: More automation?*</a:t>
            </a:r>
            <a:endParaRPr lang="en-IT" dirty="0"/>
          </a:p>
        </p:txBody>
      </p:sp>
      <p:pic>
        <p:nvPicPr>
          <p:cNvPr id="5" name="Content Placeholder 4" descr="A blue and white table with words&#10;&#10;Description automatically generated">
            <a:extLst>
              <a:ext uri="{FF2B5EF4-FFF2-40B4-BE49-F238E27FC236}">
                <a16:creationId xmlns:a16="http://schemas.microsoft.com/office/drawing/2014/main" id="{8384E3B9-E37B-EB54-F4A0-07ACE65F2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316" y="928215"/>
            <a:ext cx="8429368" cy="50015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4FAEA-3B5F-3A1D-2947-CA514CE394CD}"/>
              </a:ext>
            </a:extLst>
          </p:cNvPr>
          <p:cNvSpPr txBox="1"/>
          <p:nvPr/>
        </p:nvSpPr>
        <p:spPr>
          <a:xfrm>
            <a:off x="358346" y="6413157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* </a:t>
            </a:r>
            <a:r>
              <a:rPr lang="en-GB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Fabbrini</a:t>
            </a:r>
            <a:r>
              <a:rPr lang="en-GB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Fusani</a:t>
            </a:r>
            <a:r>
              <a:rPr lang="en-GB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Gnesi</a:t>
            </a:r>
            <a:r>
              <a:rPr lang="en-GB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dirty="0" err="1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Lami</a:t>
            </a:r>
            <a:r>
              <a:rPr lang="en-GB" dirty="0">
                <a:solidFill>
                  <a:srgbClr val="0D0060"/>
                </a:solidFill>
                <a:effectLst/>
                <a:latin typeface="Arial" panose="020B0604020202020204" pitchFamily="34" charset="0"/>
              </a:rPr>
              <a:t>, 2001.</a:t>
            </a:r>
          </a:p>
        </p:txBody>
      </p:sp>
    </p:spTree>
    <p:extLst>
      <p:ext uri="{BB962C8B-B14F-4D97-AF65-F5344CB8AC3E}">
        <p14:creationId xmlns:p14="http://schemas.microsoft.com/office/powerpoint/2010/main" val="389900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5130-06D5-C30D-58EB-FFC4A620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E646-CFB3-98FE-3C67-9280E6C0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2050" name="Picture 2" descr="Engineering Compliant Software: Advising Developers by Automating Legal  Reasoning – SCRIPTed">
            <a:extLst>
              <a:ext uri="{FF2B5EF4-FFF2-40B4-BE49-F238E27FC236}">
                <a16:creationId xmlns:a16="http://schemas.microsoft.com/office/drawing/2014/main" id="{38013218-B634-006A-02B8-5B17314A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0"/>
            <a:ext cx="9417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2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0836-1C1C-4BE9-E258-9C595DFD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3AD8FD-25AD-653B-925A-F235FB4D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421" y="365125"/>
            <a:ext cx="10750379" cy="654722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AD3982-6154-CBF0-F854-A20E74413098}"/>
              </a:ext>
            </a:extLst>
          </p:cNvPr>
          <p:cNvSpPr/>
          <p:nvPr/>
        </p:nvSpPr>
        <p:spPr>
          <a:xfrm>
            <a:off x="8526162" y="6512011"/>
            <a:ext cx="3113903" cy="400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4749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33BB-D1AB-7F54-540A-273282DB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85558"/>
            <a:ext cx="10515600" cy="1325563"/>
          </a:xfrm>
        </p:spPr>
        <p:txBody>
          <a:bodyPr/>
          <a:lstStyle/>
          <a:p>
            <a:r>
              <a:rPr lang="en-GB" dirty="0"/>
              <a:t>Readability measurement</a:t>
            </a:r>
            <a:endParaRPr lang="en-IT" dirty="0"/>
          </a:p>
        </p:txBody>
      </p:sp>
      <p:pic>
        <p:nvPicPr>
          <p:cNvPr id="5" name="Content Placeholder 4" descr="A white paper with blue text&#10;&#10;Description automatically generated">
            <a:extLst>
              <a:ext uri="{FF2B5EF4-FFF2-40B4-BE49-F238E27FC236}">
                <a16:creationId xmlns:a16="http://schemas.microsoft.com/office/drawing/2014/main" id="{4D39157D-3F7B-BBA3-6382-047991EF6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40005"/>
            <a:ext cx="10515599" cy="5722577"/>
          </a:xfrm>
        </p:spPr>
      </p:pic>
    </p:spTree>
    <p:extLst>
      <p:ext uri="{BB962C8B-B14F-4D97-AF65-F5344CB8AC3E}">
        <p14:creationId xmlns:p14="http://schemas.microsoft.com/office/powerpoint/2010/main" val="317326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CF04-92CA-1D4A-0F18-91091CF2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2" y="0"/>
            <a:ext cx="10515600" cy="1325563"/>
          </a:xfrm>
        </p:spPr>
        <p:txBody>
          <a:bodyPr/>
          <a:lstStyle/>
          <a:p>
            <a:r>
              <a:rPr lang="en-GB" dirty="0"/>
              <a:t>Flesch-Kincaid grade level</a:t>
            </a:r>
            <a:endParaRPr lang="en-IT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80729C-0B52-1C4D-ABB0-E78AACEF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790" y="1413599"/>
            <a:ext cx="9946502" cy="5444401"/>
          </a:xfrm>
        </p:spPr>
      </p:pic>
    </p:spTree>
    <p:extLst>
      <p:ext uri="{BB962C8B-B14F-4D97-AF65-F5344CB8AC3E}">
        <p14:creationId xmlns:p14="http://schemas.microsoft.com/office/powerpoint/2010/main" val="353222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B863-9B92-3D68-425C-7E56C669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12" y="-251028"/>
            <a:ext cx="10515600" cy="1325563"/>
          </a:xfrm>
        </p:spPr>
        <p:txBody>
          <a:bodyPr/>
          <a:lstStyle/>
          <a:p>
            <a:r>
              <a:rPr lang="en-GB" dirty="0"/>
              <a:t>Second problem: Volatile requirements</a:t>
            </a:r>
            <a:endParaRPr lang="en-IT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746EF20D-4E03-C9EC-3D5F-4268C2610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23" y="902043"/>
            <a:ext cx="9742921" cy="57706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E9A55-831D-4057-06A3-7B18F2946F70}"/>
              </a:ext>
            </a:extLst>
          </p:cNvPr>
          <p:cNvSpPr/>
          <p:nvPr/>
        </p:nvSpPr>
        <p:spPr>
          <a:xfrm>
            <a:off x="8229594" y="6549082"/>
            <a:ext cx="3113903" cy="400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9F11B-FBD6-8DFC-3E50-F9590C6FB32D}"/>
              </a:ext>
            </a:extLst>
          </p:cNvPr>
          <p:cNvSpPr/>
          <p:nvPr/>
        </p:nvSpPr>
        <p:spPr>
          <a:xfrm>
            <a:off x="8913336" y="6366191"/>
            <a:ext cx="3113903" cy="400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2468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DB20-2B03-3184-562D-8ADCD856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identify volatile requirements?</a:t>
            </a:r>
            <a:endParaRPr lang="en-IT" dirty="0"/>
          </a:p>
        </p:txBody>
      </p:sp>
      <p:pic>
        <p:nvPicPr>
          <p:cNvPr id="5" name="Content Placeholder 4" descr="A group of words on a white background&#10;&#10;Description automatically generated">
            <a:extLst>
              <a:ext uri="{FF2B5EF4-FFF2-40B4-BE49-F238E27FC236}">
                <a16:creationId xmlns:a16="http://schemas.microsoft.com/office/drawing/2014/main" id="{A7A7B702-0265-8A00-3040-44AB17466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43" y="1690688"/>
            <a:ext cx="11042398" cy="5115007"/>
          </a:xfrm>
        </p:spPr>
      </p:pic>
    </p:spTree>
    <p:extLst>
      <p:ext uri="{BB962C8B-B14F-4D97-AF65-F5344CB8AC3E}">
        <p14:creationId xmlns:p14="http://schemas.microsoft.com/office/powerpoint/2010/main" val="427438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DABB-7BDA-7465-8E2C-25BEDC7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25"/>
            <a:ext cx="10515600" cy="1031189"/>
          </a:xfrm>
        </p:spPr>
        <p:txBody>
          <a:bodyPr/>
          <a:lstStyle/>
          <a:p>
            <a:r>
              <a:rPr lang="en-GB" dirty="0"/>
              <a:t>Relative stability</a:t>
            </a:r>
            <a:endParaRPr lang="en-IT" dirty="0"/>
          </a:p>
        </p:txBody>
      </p:sp>
      <p:pic>
        <p:nvPicPr>
          <p:cNvPr id="5" name="Content Placeholder 4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2FDBF1A6-D74F-76E0-520C-80C1A461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81" y="1061545"/>
            <a:ext cx="9751973" cy="51909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5A538-0DC3-AACC-FE1F-E44EF7D007A7}"/>
              </a:ext>
            </a:extLst>
          </p:cNvPr>
          <p:cNvSpPr txBox="1"/>
          <p:nvPr/>
        </p:nvSpPr>
        <p:spPr>
          <a:xfrm>
            <a:off x="4868563" y="6211669"/>
            <a:ext cx="5826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NB</a:t>
            </a:r>
            <a:r>
              <a:rPr lang="en-IT" dirty="0"/>
              <a:t>: </a:t>
            </a:r>
            <a:r>
              <a:rPr lang="en-GB" b="1" dirty="0"/>
              <a:t>Conflicts and choices among different options are</a:t>
            </a:r>
          </a:p>
          <a:p>
            <a:r>
              <a:rPr lang="en-GB" b="1" dirty="0"/>
              <a:t>usually quite volatile!</a:t>
            </a:r>
            <a:endParaRPr lang="en-IT" b="1" dirty="0"/>
          </a:p>
        </p:txBody>
      </p:sp>
    </p:spTree>
    <p:extLst>
      <p:ext uri="{BB962C8B-B14F-4D97-AF65-F5344CB8AC3E}">
        <p14:creationId xmlns:p14="http://schemas.microsoft.com/office/powerpoint/2010/main" val="405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I feel about Software Requirement as Software Developer - 9GAG">
            <a:extLst>
              <a:ext uri="{FF2B5EF4-FFF2-40B4-BE49-F238E27FC236}">
                <a16:creationId xmlns:a16="http://schemas.microsoft.com/office/drawing/2014/main" id="{B59DC5B5-8DBC-6476-7FCB-CABD20D8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38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the Twin Peaks Model? | microTOOL">
            <a:extLst>
              <a:ext uri="{FF2B5EF4-FFF2-40B4-BE49-F238E27FC236}">
                <a16:creationId xmlns:a16="http://schemas.microsoft.com/office/drawing/2014/main" id="{58E7A6DD-F8A6-E8BD-5A0C-199B8419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392" y="1771581"/>
            <a:ext cx="6283392" cy="394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0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22A7-E055-7A9C-2119-55EF559D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Conflicts and choices among different options</a:t>
            </a:r>
            <a:br>
              <a:rPr lang="en-GB" dirty="0"/>
            </a:br>
            <a:r>
              <a:rPr lang="en-GB" dirty="0"/>
              <a:t>are usually quite volatile: Example</a:t>
            </a:r>
            <a:endParaRPr lang="en-IT" dirty="0"/>
          </a:p>
        </p:txBody>
      </p:sp>
      <p:pic>
        <p:nvPicPr>
          <p:cNvPr id="5" name="Content Placeholder 4" descr="A close-up of a card&#10;&#10;Description automatically generated">
            <a:extLst>
              <a:ext uri="{FF2B5EF4-FFF2-40B4-BE49-F238E27FC236}">
                <a16:creationId xmlns:a16="http://schemas.microsoft.com/office/drawing/2014/main" id="{6C518211-CC50-DE87-6917-5FE612575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1665"/>
            <a:ext cx="9532912" cy="5189838"/>
          </a:xfrm>
        </p:spPr>
      </p:pic>
    </p:spTree>
    <p:extLst>
      <p:ext uri="{BB962C8B-B14F-4D97-AF65-F5344CB8AC3E}">
        <p14:creationId xmlns:p14="http://schemas.microsoft.com/office/powerpoint/2010/main" val="219442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CF42-D4D9-EC5E-1AAE-76B8A155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How can we address volatility?</a:t>
            </a:r>
            <a:endParaRPr lang="en-IT" dirty="0"/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33039B8-7D78-F1A8-223E-054E32FDC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49" y="1595665"/>
            <a:ext cx="11513816" cy="4755707"/>
          </a:xfrm>
        </p:spPr>
      </p:pic>
    </p:spTree>
    <p:extLst>
      <p:ext uri="{BB962C8B-B14F-4D97-AF65-F5344CB8AC3E}">
        <p14:creationId xmlns:p14="http://schemas.microsoft.com/office/powerpoint/2010/main" val="130657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7D11-398F-3174-D894-F927062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Volatility and dependencies</a:t>
            </a:r>
            <a:endParaRPr lang="en-IT" dirty="0"/>
          </a:p>
        </p:txBody>
      </p:sp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2445FE-B9B4-8999-B369-823E6CF5A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389" y="1236142"/>
            <a:ext cx="10004201" cy="5720712"/>
          </a:xfrm>
        </p:spPr>
      </p:pic>
    </p:spTree>
    <p:extLst>
      <p:ext uri="{BB962C8B-B14F-4D97-AF65-F5344CB8AC3E}">
        <p14:creationId xmlns:p14="http://schemas.microsoft.com/office/powerpoint/2010/main" val="160615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1E1-F10E-4AA6-45CC-AF2481BB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Types of dependencies (examples)</a:t>
            </a:r>
            <a:endParaRPr lang="en-IT" dirty="0"/>
          </a:p>
        </p:txBody>
      </p:sp>
      <p:pic>
        <p:nvPicPr>
          <p:cNvPr id="5" name="Content Placeholder 4" descr="A white text with blue text&#10;&#10;Description automatically generated">
            <a:extLst>
              <a:ext uri="{FF2B5EF4-FFF2-40B4-BE49-F238E27FC236}">
                <a16:creationId xmlns:a16="http://schemas.microsoft.com/office/drawing/2014/main" id="{14639B1A-F62C-D1D4-9AD3-BE48B930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793" y="1523935"/>
            <a:ext cx="8923466" cy="5344137"/>
          </a:xfrm>
        </p:spPr>
      </p:pic>
    </p:spTree>
    <p:extLst>
      <p:ext uri="{BB962C8B-B14F-4D97-AF65-F5344CB8AC3E}">
        <p14:creationId xmlns:p14="http://schemas.microsoft.com/office/powerpoint/2010/main" val="147407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0304-CBB1-5919-145A-210D92F3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Types of dependencies (examples, continued)</a:t>
            </a:r>
            <a:endParaRPr lang="en-IT" dirty="0"/>
          </a:p>
        </p:txBody>
      </p:sp>
      <p:pic>
        <p:nvPicPr>
          <p:cNvPr id="5" name="Content Placeholder 4" descr="A white text with blue text&#10;&#10;Description automatically generated">
            <a:extLst>
              <a:ext uri="{FF2B5EF4-FFF2-40B4-BE49-F238E27FC236}">
                <a16:creationId xmlns:a16="http://schemas.microsoft.com/office/drawing/2014/main" id="{46E13C2D-14D7-71CD-13B9-B73F50F6E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01" y="1484860"/>
            <a:ext cx="9218141" cy="5373140"/>
          </a:xfrm>
        </p:spPr>
      </p:pic>
    </p:spTree>
    <p:extLst>
      <p:ext uri="{BB962C8B-B14F-4D97-AF65-F5344CB8AC3E}">
        <p14:creationId xmlns:p14="http://schemas.microsoft.com/office/powerpoint/2010/main" val="68830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14D9-FC3C-F48A-4EE4-C1CD92C1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How can we derive dependency relations?</a:t>
            </a:r>
            <a:endParaRPr lang="en-IT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2CB6A2-6308-16A6-421C-A9FB513EF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519" y="1386063"/>
            <a:ext cx="9156357" cy="5423187"/>
          </a:xfrm>
        </p:spPr>
      </p:pic>
    </p:spTree>
    <p:extLst>
      <p:ext uri="{BB962C8B-B14F-4D97-AF65-F5344CB8AC3E}">
        <p14:creationId xmlns:p14="http://schemas.microsoft.com/office/powerpoint/2010/main" val="1234003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FAE8-F572-44B5-CBCD-02CCF85B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88"/>
            <a:ext cx="10515600" cy="1325563"/>
          </a:xfrm>
        </p:spPr>
        <p:txBody>
          <a:bodyPr/>
          <a:lstStyle/>
          <a:p>
            <a:r>
              <a:rPr lang="en-GB" dirty="0"/>
              <a:t>Problems (and solutions) with keyword-based</a:t>
            </a:r>
            <a:endParaRPr lang="en-IT" dirty="0"/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954C2D67-1B43-CF9A-C885-258A61CE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297" y="1366183"/>
            <a:ext cx="8674444" cy="5467529"/>
          </a:xfrm>
        </p:spPr>
      </p:pic>
    </p:spTree>
    <p:extLst>
      <p:ext uri="{BB962C8B-B14F-4D97-AF65-F5344CB8AC3E}">
        <p14:creationId xmlns:p14="http://schemas.microsoft.com/office/powerpoint/2010/main" val="166539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F80-8AF4-6B01-0F7E-C95488E3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Dependency analysis</a:t>
            </a:r>
            <a:endParaRPr lang="en-IT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4BD486E2-CB14-8B95-540C-2CC0BD669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097" y="1106841"/>
            <a:ext cx="9662983" cy="5751159"/>
          </a:xfrm>
        </p:spPr>
      </p:pic>
    </p:spTree>
    <p:extLst>
      <p:ext uri="{BB962C8B-B14F-4D97-AF65-F5344CB8AC3E}">
        <p14:creationId xmlns:p14="http://schemas.microsoft.com/office/powerpoint/2010/main" val="1396574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1AF9-608F-2F7D-705D-3645FD9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9160-7C4C-02E0-1CD0-4AFE254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3074" name="Picture 2" descr="Requirements Traceability Matrix(RTM) With Example | TestKarts">
            <a:extLst>
              <a:ext uri="{FF2B5EF4-FFF2-40B4-BE49-F238E27FC236}">
                <a16:creationId xmlns:a16="http://schemas.microsoft.com/office/drawing/2014/main" id="{464431C1-9699-6C9C-B4F6-260671FD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613"/>
            <a:ext cx="12192000" cy="543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30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E6-C519-CA5F-6FE6-EB4AEEB9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03DE9-D409-6229-26CA-A765FF03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Picture 2" descr="Document Management System Requirements Specification to Get a Quality DMS  | ProCoders">
            <a:extLst>
              <a:ext uri="{FF2B5EF4-FFF2-40B4-BE49-F238E27FC236}">
                <a16:creationId xmlns:a16="http://schemas.microsoft.com/office/drawing/2014/main" id="{3711A1F7-7B66-1BA4-F8D4-2D8C02C7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10668000" cy="692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9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D009-E5F0-C923-6B9A-3104AEE1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8C5B-10F0-F72E-8227-D6D0E227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1028" name="Picture 4" descr="Project Management - A Tree Swing Story - Agile - ZenTao">
            <a:extLst>
              <a:ext uri="{FF2B5EF4-FFF2-40B4-BE49-F238E27FC236}">
                <a16:creationId xmlns:a16="http://schemas.microsoft.com/office/drawing/2014/main" id="{4C1A3828-2022-29DF-4913-3D985A4C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" y="0"/>
            <a:ext cx="11129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5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7359-B7F8-2290-C980-E092B4AD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4E61-E66E-C0E0-9C20-5FD0248E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122" name="Picture 2" descr="Requirements Traceability png images | PNGWing">
            <a:extLst>
              <a:ext uri="{FF2B5EF4-FFF2-40B4-BE49-F238E27FC236}">
                <a16:creationId xmlns:a16="http://schemas.microsoft.com/office/drawing/2014/main" id="{26B2D946-D2CE-07E8-B19F-C5E1F0E3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8640"/>
            <a:ext cx="12192000" cy="73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3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F809-AD41-7C1C-BF53-5CDA0ADE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Inconsistent requirements</a:t>
            </a:r>
            <a:endParaRPr lang="en-IT" dirty="0"/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1CED93E-F0D6-E34A-1A73-46572E82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7161"/>
            <a:ext cx="10109886" cy="5530195"/>
          </a:xfrm>
        </p:spPr>
      </p:pic>
    </p:spTree>
    <p:extLst>
      <p:ext uri="{BB962C8B-B14F-4D97-AF65-F5344CB8AC3E}">
        <p14:creationId xmlns:p14="http://schemas.microsoft.com/office/powerpoint/2010/main" val="3373550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E0A9-4337-B172-4CDC-093CDE7A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Logical inconsistencies: Heuristics</a:t>
            </a:r>
            <a:endParaRPr lang="en-IT" dirty="0"/>
          </a:p>
        </p:txBody>
      </p:sp>
      <p:pic>
        <p:nvPicPr>
          <p:cNvPr id="5" name="Content Placeholder 4" descr="A blue and white text&#10;&#10;Description automatically generated">
            <a:extLst>
              <a:ext uri="{FF2B5EF4-FFF2-40B4-BE49-F238E27FC236}">
                <a16:creationId xmlns:a16="http://schemas.microsoft.com/office/drawing/2014/main" id="{AC0F4280-81C0-D0E9-4EA8-800B3F133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892" y="1325563"/>
            <a:ext cx="10077152" cy="5403690"/>
          </a:xfrm>
        </p:spPr>
      </p:pic>
    </p:spTree>
    <p:extLst>
      <p:ext uri="{BB962C8B-B14F-4D97-AF65-F5344CB8AC3E}">
        <p14:creationId xmlns:p14="http://schemas.microsoft.com/office/powerpoint/2010/main" val="1792016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BC11-8787-BC3A-840B-6E7B9E7D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Inconsistent requirements: </a:t>
            </a:r>
            <a:r>
              <a:rPr lang="en-GB" dirty="0" err="1"/>
              <a:t>Linguistics+Logics</a:t>
            </a:r>
            <a:endParaRPr lang="en-IT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43315C4-9ADB-0051-B3F8-9DD083F1F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546" y="1431196"/>
            <a:ext cx="7687962" cy="5140472"/>
          </a:xfrm>
        </p:spPr>
      </p:pic>
    </p:spTree>
    <p:extLst>
      <p:ext uri="{BB962C8B-B14F-4D97-AF65-F5344CB8AC3E}">
        <p14:creationId xmlns:p14="http://schemas.microsoft.com/office/powerpoint/2010/main" val="213392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787A-6690-1367-ACD4-1AA2C840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97" y="0"/>
            <a:ext cx="10515600" cy="1062681"/>
          </a:xfrm>
        </p:spPr>
        <p:txBody>
          <a:bodyPr/>
          <a:lstStyle/>
          <a:p>
            <a:r>
              <a:rPr lang="en-GB" dirty="0"/>
              <a:t>CARL: From text to formula</a:t>
            </a:r>
            <a:endParaRPr lang="en-IT" dirty="0"/>
          </a:p>
        </p:txBody>
      </p:sp>
      <p:pic>
        <p:nvPicPr>
          <p:cNvPr id="5" name="Content Placeholder 4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F8187125-4FBF-B55A-079B-611904AE8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897" y="913738"/>
            <a:ext cx="9786552" cy="593050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545C9-ECAB-672A-2994-04A83E84CDB5}"/>
              </a:ext>
            </a:extLst>
          </p:cNvPr>
          <p:cNvSpPr/>
          <p:nvPr/>
        </p:nvSpPr>
        <p:spPr>
          <a:xfrm>
            <a:off x="8229594" y="6549082"/>
            <a:ext cx="3113903" cy="400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406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F2B6-F6D5-A4CA-821E-08002FA4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432"/>
            <a:ext cx="10515600" cy="1325563"/>
          </a:xfrm>
        </p:spPr>
        <p:txBody>
          <a:bodyPr/>
          <a:lstStyle/>
          <a:p>
            <a:r>
              <a:rPr lang="en-GB" dirty="0"/>
              <a:t>CARL: Detect inconsistency</a:t>
            </a:r>
            <a:endParaRPr lang="en-IT" dirty="0"/>
          </a:p>
        </p:txBody>
      </p:sp>
      <p:pic>
        <p:nvPicPr>
          <p:cNvPr id="5" name="Content Placeholder 4" descr="A close-up of a phone controller&#10;&#10;Description automatically generated">
            <a:extLst>
              <a:ext uri="{FF2B5EF4-FFF2-40B4-BE49-F238E27FC236}">
                <a16:creationId xmlns:a16="http://schemas.microsoft.com/office/drawing/2014/main" id="{88407CDA-8DE6-50EC-6E9A-6A6681D0D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1131"/>
            <a:ext cx="10024076" cy="5488182"/>
          </a:xfrm>
        </p:spPr>
      </p:pic>
    </p:spTree>
    <p:extLst>
      <p:ext uri="{BB962C8B-B14F-4D97-AF65-F5344CB8AC3E}">
        <p14:creationId xmlns:p14="http://schemas.microsoft.com/office/powerpoint/2010/main" val="358535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E743-E696-CB44-C0AB-A96B6D2B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-157640"/>
            <a:ext cx="10515600" cy="1325563"/>
          </a:xfrm>
        </p:spPr>
        <p:txBody>
          <a:bodyPr/>
          <a:lstStyle/>
          <a:p>
            <a:r>
              <a:rPr lang="en-GB" dirty="0"/>
              <a:t>How can we address inconsistency?</a:t>
            </a:r>
            <a:endParaRPr lang="en-IT" dirty="0"/>
          </a:p>
        </p:txBody>
      </p:sp>
      <p:pic>
        <p:nvPicPr>
          <p:cNvPr id="5" name="Content Placeholder 4" descr="A white text with blue writing&#10;&#10;Description automatically generated">
            <a:extLst>
              <a:ext uri="{FF2B5EF4-FFF2-40B4-BE49-F238E27FC236}">
                <a16:creationId xmlns:a16="http://schemas.microsoft.com/office/drawing/2014/main" id="{D09C647E-D3C6-338B-EEB0-2478B5CE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67923"/>
            <a:ext cx="10344665" cy="5574625"/>
          </a:xfrm>
        </p:spPr>
      </p:pic>
    </p:spTree>
    <p:extLst>
      <p:ext uri="{BB962C8B-B14F-4D97-AF65-F5344CB8AC3E}">
        <p14:creationId xmlns:p14="http://schemas.microsoft.com/office/powerpoint/2010/main" val="265266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E2F0-5F15-859A-D43F-79517F6D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31739-DD66-7A6A-D83D-E5CE48F4D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Requirements evolution can be hindered by</a:t>
            </a:r>
          </a:p>
          <a:p>
            <a:r>
              <a:rPr lang="en-GB" dirty="0"/>
              <a:t> “Bad requirements”: vague, subjective, weak, underspecified, overtly complex, unreadable…</a:t>
            </a:r>
          </a:p>
          <a:p>
            <a:r>
              <a:rPr lang="en-GB" dirty="0"/>
              <a:t> Volatile requirements</a:t>
            </a:r>
          </a:p>
          <a:p>
            <a:pPr lvl="1"/>
            <a:r>
              <a:rPr lang="en-GB" dirty="0"/>
              <a:t>Related to dependencies between the requirements</a:t>
            </a:r>
          </a:p>
          <a:p>
            <a:r>
              <a:rPr lang="en-GB" dirty="0"/>
              <a:t> Missing requirements</a:t>
            </a:r>
          </a:p>
          <a:p>
            <a:r>
              <a:rPr lang="en-GB" dirty="0"/>
              <a:t> Inconsistent requirements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9960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62B7-9FED-7BD0-5A7C-4FEA2B61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A92E3A04-7B95-1102-CB5F-4CB596D3C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72" y="388856"/>
            <a:ext cx="10938734" cy="6469144"/>
          </a:xfrm>
        </p:spPr>
      </p:pic>
    </p:spTree>
    <p:extLst>
      <p:ext uri="{BB962C8B-B14F-4D97-AF65-F5344CB8AC3E}">
        <p14:creationId xmlns:p14="http://schemas.microsoft.com/office/powerpoint/2010/main" val="3142885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11D3-4450-CA83-4DCD-AE85F85D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5709"/>
            <a:ext cx="10515600" cy="1325563"/>
          </a:xfrm>
        </p:spPr>
        <p:txBody>
          <a:bodyPr/>
          <a:lstStyle/>
          <a:p>
            <a:r>
              <a:rPr lang="en-GB" dirty="0"/>
              <a:t>How do the requirements evolve?</a:t>
            </a:r>
            <a:endParaRPr lang="en-IT" dirty="0"/>
          </a:p>
        </p:txBody>
      </p:sp>
      <p:pic>
        <p:nvPicPr>
          <p:cNvPr id="5" name="Content Placeholder 4" descr="A graph of a number of requirements&#10;&#10;Description automatically generated">
            <a:extLst>
              <a:ext uri="{FF2B5EF4-FFF2-40B4-BE49-F238E27FC236}">
                <a16:creationId xmlns:a16="http://schemas.microsoft.com/office/drawing/2014/main" id="{EEF626D3-4F8B-62BF-B3CC-CAEB19CEC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886" y="1029854"/>
            <a:ext cx="9314854" cy="5828146"/>
          </a:xfrm>
        </p:spPr>
      </p:pic>
    </p:spTree>
    <p:extLst>
      <p:ext uri="{BB962C8B-B14F-4D97-AF65-F5344CB8AC3E}">
        <p14:creationId xmlns:p14="http://schemas.microsoft.com/office/powerpoint/2010/main" val="8806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3110E-CA6A-EABE-6837-6669FEAF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IT" sz="4000"/>
              <a:t>Requirements Evolution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7D3AD2-794C-0661-ECEA-C87D2389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</p:txBody>
      </p:sp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E61D51ED-8F71-0D83-E40D-DF63CCE2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85" y="1186249"/>
            <a:ext cx="9920245" cy="56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E746-F3AE-99F2-6AF3-42DE04E3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r>
              <a:rPr lang="en-GB" dirty="0"/>
              <a:t>Evolution and volatility</a:t>
            </a:r>
            <a:endParaRPr lang="en-IT" dirty="0"/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E65125DF-EC6C-019E-1164-1323C88C4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78811"/>
            <a:ext cx="10515599" cy="5844965"/>
          </a:xfrm>
        </p:spPr>
      </p:pic>
    </p:spTree>
    <p:extLst>
      <p:ext uri="{BB962C8B-B14F-4D97-AF65-F5344CB8AC3E}">
        <p14:creationId xmlns:p14="http://schemas.microsoft.com/office/powerpoint/2010/main" val="307562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DB75-8594-5B78-B18A-7E3A2215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5771"/>
          </a:xfrm>
        </p:spPr>
        <p:txBody>
          <a:bodyPr>
            <a:normAutofit fontScale="90000"/>
          </a:bodyPr>
          <a:lstStyle/>
          <a:p>
            <a:r>
              <a:rPr lang="en-GB" dirty="0"/>
              <a:t>Closer look at the 8 functions (1)</a:t>
            </a:r>
            <a:endParaRPr lang="en-IT" dirty="0"/>
          </a:p>
        </p:txBody>
      </p:sp>
      <p:pic>
        <p:nvPicPr>
          <p:cNvPr id="5" name="Content Placeholder 4" descr="A graph of software release&#10;&#10;Description automatically generated">
            <a:extLst>
              <a:ext uri="{FF2B5EF4-FFF2-40B4-BE49-F238E27FC236}">
                <a16:creationId xmlns:a16="http://schemas.microsoft.com/office/drawing/2014/main" id="{85DC3BB7-0A8C-64A4-FB37-612F582D3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19"/>
          <a:stretch/>
        </p:blipFill>
        <p:spPr>
          <a:xfrm>
            <a:off x="838200" y="1000896"/>
            <a:ext cx="8948351" cy="5857103"/>
          </a:xfrm>
        </p:spPr>
      </p:pic>
    </p:spTree>
    <p:extLst>
      <p:ext uri="{BB962C8B-B14F-4D97-AF65-F5344CB8AC3E}">
        <p14:creationId xmlns:p14="http://schemas.microsoft.com/office/powerpoint/2010/main" val="158411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C08E-2701-E26B-04A5-DCBF96EE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6410"/>
          </a:xfrm>
        </p:spPr>
        <p:txBody>
          <a:bodyPr/>
          <a:lstStyle/>
          <a:p>
            <a:r>
              <a:rPr lang="en-GB" dirty="0"/>
              <a:t>Closer look at the 8 functions (2)</a:t>
            </a:r>
            <a:endParaRPr lang="en-IT" dirty="0"/>
          </a:p>
        </p:txBody>
      </p:sp>
      <p:pic>
        <p:nvPicPr>
          <p:cNvPr id="5" name="Content Placeholder 4" descr="A graph of software release&#10;&#10;Description automatically generated">
            <a:extLst>
              <a:ext uri="{FF2B5EF4-FFF2-40B4-BE49-F238E27FC236}">
                <a16:creationId xmlns:a16="http://schemas.microsoft.com/office/drawing/2014/main" id="{AF819370-A63A-7592-1795-105076A6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16" y="1396919"/>
            <a:ext cx="9144000" cy="5464757"/>
          </a:xfrm>
        </p:spPr>
      </p:pic>
    </p:spTree>
    <p:extLst>
      <p:ext uri="{BB962C8B-B14F-4D97-AF65-F5344CB8AC3E}">
        <p14:creationId xmlns:p14="http://schemas.microsoft.com/office/powerpoint/2010/main" val="1259495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0035C353-F206-98F0-9106-2FAF6C7F3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6990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C27849-8216-D21E-2DFB-43DFFEA3A10F}"/>
              </a:ext>
            </a:extLst>
          </p:cNvPr>
          <p:cNvSpPr/>
          <p:nvPr/>
        </p:nvSpPr>
        <p:spPr>
          <a:xfrm>
            <a:off x="531341" y="6277232"/>
            <a:ext cx="5564659" cy="50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EAEA8-FD75-BCD2-0757-85B8B53DDAB0}"/>
              </a:ext>
            </a:extLst>
          </p:cNvPr>
          <p:cNvSpPr txBox="1"/>
          <p:nvPr/>
        </p:nvSpPr>
        <p:spPr>
          <a:xfrm>
            <a:off x="0" y="79488"/>
            <a:ext cx="367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Co-evolution: Traceability links!</a:t>
            </a:r>
            <a:endParaRPr lang="en-GB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47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BADB-8742-BB0E-26FB-087A7BFB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1645"/>
            <a:ext cx="3993292" cy="1325563"/>
          </a:xfrm>
        </p:spPr>
        <p:txBody>
          <a:bodyPr/>
          <a:lstStyle/>
          <a:p>
            <a:r>
              <a:rPr lang="en-IT" dirty="0">
                <a:solidFill>
                  <a:srgbClr val="FF0000"/>
                </a:solidFill>
              </a:rPr>
              <a:t>Why traceability?</a:t>
            </a:r>
          </a:p>
        </p:txBody>
      </p:sp>
      <p:pic>
        <p:nvPicPr>
          <p:cNvPr id="5" name="Content Placeholder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FD21F77-1143-95A2-2A8A-7F9F0004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64" y="1759293"/>
            <a:ext cx="4590363" cy="4966622"/>
          </a:xfrm>
        </p:spPr>
      </p:pic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415365CD-37AC-2F79-D630-60A580E7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77" y="1759293"/>
            <a:ext cx="7267123" cy="50987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6BC897-EB93-1594-DE15-1F06C3B394EB}"/>
              </a:ext>
            </a:extLst>
          </p:cNvPr>
          <p:cNvSpPr txBox="1">
            <a:spLocks/>
          </p:cNvSpPr>
          <p:nvPr/>
        </p:nvSpPr>
        <p:spPr>
          <a:xfrm>
            <a:off x="7757983" y="301645"/>
            <a:ext cx="3993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>
                <a:solidFill>
                  <a:srgbClr val="FF0000"/>
                </a:solidFill>
              </a:rPr>
              <a:t>Other Dependencies?</a:t>
            </a:r>
          </a:p>
        </p:txBody>
      </p:sp>
    </p:spTree>
    <p:extLst>
      <p:ext uri="{BB962C8B-B14F-4D97-AF65-F5344CB8AC3E}">
        <p14:creationId xmlns:p14="http://schemas.microsoft.com/office/powerpoint/2010/main" val="1033033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84F0-44AB-2F16-7CB2-C140F323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197"/>
            <a:ext cx="10515600" cy="1325563"/>
          </a:xfrm>
        </p:spPr>
        <p:txBody>
          <a:bodyPr/>
          <a:lstStyle/>
          <a:p>
            <a:r>
              <a:rPr lang="en-GB" dirty="0"/>
              <a:t>Traceability matrix</a:t>
            </a:r>
            <a:endParaRPr lang="en-IT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2B6E5D-3129-FFCD-F282-15B981363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" b="1465"/>
          <a:stretch/>
        </p:blipFill>
        <p:spPr>
          <a:xfrm>
            <a:off x="1160283" y="1215366"/>
            <a:ext cx="9076922" cy="5642633"/>
          </a:xfrm>
        </p:spPr>
      </p:pic>
    </p:spTree>
    <p:extLst>
      <p:ext uri="{BB962C8B-B14F-4D97-AF65-F5344CB8AC3E}">
        <p14:creationId xmlns:p14="http://schemas.microsoft.com/office/powerpoint/2010/main" val="249868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0477-BCC1-4CC3-4003-ACD9E81E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Does it scale?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94D274-1A26-4D5E-7440-9CFA436F2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350" y="2099062"/>
            <a:ext cx="5130800" cy="3797300"/>
          </a:xfr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14DF8DB-F900-F3C0-35E1-B1A09EB2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2055813"/>
            <a:ext cx="7046051" cy="45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EB7B-CC45-39F1-A9AB-1FF932C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38085"/>
            <a:ext cx="10515600" cy="1325563"/>
          </a:xfrm>
        </p:spPr>
        <p:txBody>
          <a:bodyPr/>
          <a:lstStyle/>
          <a:p>
            <a:r>
              <a:rPr lang="en-GB" dirty="0" err="1"/>
              <a:t>TraceVis</a:t>
            </a:r>
            <a:r>
              <a:rPr lang="en-GB" dirty="0"/>
              <a:t>!*</a:t>
            </a:r>
            <a:endParaRPr lang="en-IT" dirty="0"/>
          </a:p>
        </p:txBody>
      </p:sp>
      <p:pic>
        <p:nvPicPr>
          <p:cNvPr id="5" name="Content Placeholder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F5ACDADD-09EA-6F09-618B-DB67A85F4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444" y="407417"/>
            <a:ext cx="9297556" cy="60812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90F5E-9FE9-29FA-3E1F-0E87C981696F}"/>
              </a:ext>
            </a:extLst>
          </p:cNvPr>
          <p:cNvSpPr txBox="1"/>
          <p:nvPr/>
        </p:nvSpPr>
        <p:spPr>
          <a:xfrm>
            <a:off x="111211" y="6488668"/>
            <a:ext cx="522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*M.Sc. thesis of </a:t>
            </a:r>
            <a:r>
              <a:rPr lang="en-GB" dirty="0" err="1"/>
              <a:t>Wiljan</a:t>
            </a:r>
            <a:r>
              <a:rPr lang="en-GB" dirty="0"/>
              <a:t> van </a:t>
            </a:r>
            <a:r>
              <a:rPr lang="en-GB" dirty="0" err="1"/>
              <a:t>Ravensteijn</a:t>
            </a:r>
            <a:r>
              <a:rPr lang="en-GB" dirty="0"/>
              <a:t> 2011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7000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30B6-3606-BDFD-E592-94F48DDF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C4AEE1-3097-3395-B5C5-36024A1BD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64" y="-1"/>
            <a:ext cx="11502425" cy="6889153"/>
          </a:xfrm>
        </p:spPr>
      </p:pic>
    </p:spTree>
    <p:extLst>
      <p:ext uri="{BB962C8B-B14F-4D97-AF65-F5344CB8AC3E}">
        <p14:creationId xmlns:p14="http://schemas.microsoft.com/office/powerpoint/2010/main" val="4087772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914A-8DF6-4DAA-0473-85CA0416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CBD926-D2B6-171A-3F6A-FD52CCAAF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29" y="15080"/>
            <a:ext cx="11075671" cy="6922295"/>
          </a:xfrm>
        </p:spPr>
      </p:pic>
    </p:spTree>
    <p:extLst>
      <p:ext uri="{BB962C8B-B14F-4D97-AF65-F5344CB8AC3E}">
        <p14:creationId xmlns:p14="http://schemas.microsoft.com/office/powerpoint/2010/main" val="131914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E833A-7B8F-4121-F882-B1392839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75916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requirements?</a:t>
            </a:r>
          </a:p>
        </p:txBody>
      </p:sp>
      <p:pic>
        <p:nvPicPr>
          <p:cNvPr id="5" name="Picture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BEDD7439-F251-9C2B-92D8-751FB407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8" y="1176658"/>
            <a:ext cx="10280820" cy="57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46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918A-4D6C-EC28-998F-8000B885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24" y="3067"/>
            <a:ext cx="10515600" cy="1325563"/>
          </a:xfrm>
        </p:spPr>
        <p:txBody>
          <a:bodyPr/>
          <a:lstStyle/>
          <a:p>
            <a:r>
              <a:rPr lang="en-GB" dirty="0"/>
              <a:t>I</a:t>
            </a:r>
            <a:r>
              <a:rPr lang="en-IT" dirty="0"/>
              <a:t>n reality, nowadays…</a:t>
            </a:r>
          </a:p>
        </p:txBody>
      </p:sp>
      <p:pic>
        <p:nvPicPr>
          <p:cNvPr id="1026" name="Picture 2" descr="User stories: Why is it Important to Agile? - Agile Scrum">
            <a:extLst>
              <a:ext uri="{FF2B5EF4-FFF2-40B4-BE49-F238E27FC236}">
                <a16:creationId xmlns:a16="http://schemas.microsoft.com/office/drawing/2014/main" id="{E7B50F78-FCEF-8979-788D-76755B5B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310" y="1016643"/>
            <a:ext cx="7413214" cy="551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CCBD1C-26CA-608E-6879-A1823A1DC750}"/>
              </a:ext>
            </a:extLst>
          </p:cNvPr>
          <p:cNvSpPr/>
          <p:nvPr/>
        </p:nvSpPr>
        <p:spPr>
          <a:xfrm>
            <a:off x="8798011" y="6176963"/>
            <a:ext cx="2555789" cy="446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915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uR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582" y="4182023"/>
            <a:ext cx="2223073" cy="4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gitar.com/images/awards/JoltLogo17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352" y="3937086"/>
            <a:ext cx="894864" cy="1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254185" y="3887847"/>
            <a:ext cx="2396432" cy="1192904"/>
            <a:chOff x="5974746" y="3321499"/>
            <a:chExt cx="2396432" cy="1192904"/>
          </a:xfrm>
        </p:grpSpPr>
        <p:pic>
          <p:nvPicPr>
            <p:cNvPr id="1028" name="Picture 4" descr="http://www.wkrb13.com/logos/micro-focus-international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746" y="3552332"/>
              <a:ext cx="2396432" cy="96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83837" y="3321499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Acquired by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00361" y="2457860"/>
            <a:ext cx="3500743" cy="1218601"/>
            <a:chOff x="5353656" y="1024230"/>
            <a:chExt cx="3500743" cy="1218601"/>
          </a:xfrm>
        </p:grpSpPr>
        <p:pic>
          <p:nvPicPr>
            <p:cNvPr id="1036" name="Picture 12" descr="http://blog.mycreditspecialist.com/wp-content/uploads/2011/02/CapitalOne-logo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397" y="1024230"/>
              <a:ext cx="2186598" cy="98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353656" y="1781166"/>
              <a:ext cx="350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800 Team Transformation</a:t>
              </a:r>
            </a:p>
          </p:txBody>
        </p:sp>
      </p:grpSp>
      <p:pic>
        <p:nvPicPr>
          <p:cNvPr id="1038" name="Picture 14" descr="http://www.bigvisible.com/wp-content/uploads/2012/01/agilenewenglan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9694" y="5452560"/>
            <a:ext cx="2213506" cy="8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newtechusa.net/wp-content/uploads/2010/03/Screen-Shot-2014-10-29-at-5.57.21-A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197" y="2613842"/>
            <a:ext cx="2259400" cy="91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4949" y="2476132"/>
            <a:ext cx="412833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Chief Agilist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Enterprise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Built Agile Delivery team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5964" y="1315791"/>
            <a:ext cx="4214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Independent Agile Consulting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Founder at Nexxle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359694" y="2406574"/>
            <a:ext cx="9671563" cy="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62196" y="3765985"/>
            <a:ext cx="9671563" cy="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362195" y="5181640"/>
            <a:ext cx="9671563" cy="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5964" y="4247464"/>
            <a:ext cx="2511906" cy="404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/>
              <a:t>Founder, CEO, CTO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74949" y="5711794"/>
            <a:ext cx="1956626" cy="404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/>
              <a:t>Past President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65" y="1172949"/>
            <a:ext cx="1059964" cy="1062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09" y="1173436"/>
            <a:ext cx="1428774" cy="10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41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Rectangle: Rounded Corners 2"/>
          <p:cNvSpPr>
            <a:spLocks noChangeAspect="1"/>
          </p:cNvSpPr>
          <p:nvPr/>
        </p:nvSpPr>
        <p:spPr>
          <a:xfrm>
            <a:off x="791760" y="2933700"/>
            <a:ext cx="3805736" cy="1743075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iOS user wants redundant copy of data on device in case of accidental changes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5425" y="1504950"/>
            <a:ext cx="52249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Components of a User Story</a:t>
            </a:r>
          </a:p>
          <a:p>
            <a:r>
              <a:rPr lang="en-US" sz="2400" b="1" dirty="0"/>
              <a:t>Who</a:t>
            </a:r>
            <a:r>
              <a:rPr lang="en-US" sz="2400" dirty="0"/>
              <a:t>: iOS user</a:t>
            </a:r>
          </a:p>
          <a:p>
            <a:r>
              <a:rPr lang="en-US" sz="2400" b="1" dirty="0"/>
              <a:t>What</a:t>
            </a:r>
            <a:r>
              <a:rPr lang="en-US" sz="2400" dirty="0"/>
              <a:t>: redundant copy of data on device</a:t>
            </a:r>
          </a:p>
          <a:p>
            <a:r>
              <a:rPr lang="en-US" sz="2400" b="1" dirty="0"/>
              <a:t>Why</a:t>
            </a:r>
            <a:r>
              <a:rPr lang="en-US" sz="2400" dirty="0"/>
              <a:t>: in case of accidental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5425" y="3307169"/>
            <a:ext cx="62007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Characteristics of 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implemented in any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not specify how to implement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Customer/market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Something that could be done as a “patch” in a week or less</a:t>
            </a:r>
          </a:p>
        </p:txBody>
      </p:sp>
    </p:spTree>
    <p:extLst>
      <p:ext uri="{BB962C8B-B14F-4D97-AF65-F5344CB8AC3E}">
        <p14:creationId xmlns:p14="http://schemas.microsoft.com/office/powerpoint/2010/main" val="109842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838200" y="-1415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Bill Wake’s “INVEST” Guidelines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09600" y="1041400"/>
            <a:ext cx="10972800" cy="563649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</a:t>
            </a:r>
            <a:r>
              <a:rPr lang="en-US" dirty="0"/>
              <a:t>ndependent</a:t>
            </a:r>
          </a:p>
          <a:p>
            <a:pPr lvl="1"/>
            <a:r>
              <a:rPr lang="en-US" dirty="0"/>
              <a:t>To the extent possible, stories can be implemented in any order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egotiable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How to accomplish the goal is left open, no suggested implementation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Valuable</a:t>
            </a:r>
            <a:r>
              <a:rPr lang="en-US" dirty="0"/>
              <a:t> to the user</a:t>
            </a:r>
          </a:p>
          <a:p>
            <a:pPr lvl="1"/>
            <a:r>
              <a:rPr lang="en-US" dirty="0"/>
              <a:t>Something the user can actually use, not just a technical task</a:t>
            </a:r>
          </a:p>
          <a:p>
            <a:r>
              <a:rPr lang="en-US" b="1" dirty="0"/>
              <a:t>E</a:t>
            </a:r>
            <a:r>
              <a:rPr lang="en-US" dirty="0"/>
              <a:t>stimable</a:t>
            </a:r>
          </a:p>
          <a:p>
            <a:pPr lvl="1"/>
            <a:r>
              <a:rPr lang="en-US" dirty="0"/>
              <a:t>No research required, well understood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Small</a:t>
            </a:r>
          </a:p>
          <a:p>
            <a:pPr lvl="1"/>
            <a:r>
              <a:rPr lang="en-US" dirty="0"/>
              <a:t>Can be taken from concept to ready for release within a couple of weeks and preferably within a couple of days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Testable</a:t>
            </a:r>
          </a:p>
          <a:p>
            <a:pPr lvl="1"/>
            <a:r>
              <a:rPr lang="en-US" dirty="0"/>
              <a:t>It is possible to measure something specific to verify that the story is done</a:t>
            </a:r>
          </a:p>
        </p:txBody>
      </p:sp>
    </p:spTree>
    <p:extLst>
      <p:ext uri="{BB962C8B-B14F-4D97-AF65-F5344CB8AC3E}">
        <p14:creationId xmlns:p14="http://schemas.microsoft.com/office/powerpoint/2010/main" val="2075302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17138" y="781968"/>
            <a:ext cx="3317963" cy="1866354"/>
            <a:chOff x="1917138" y="847284"/>
            <a:chExt cx="3317963" cy="1866354"/>
          </a:xfrm>
        </p:grpSpPr>
        <p:sp>
          <p:nvSpPr>
            <p:cNvPr id="3" name="Rectangle 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Movie-goer wants to add e-tickets to shopping cart to skip line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rgbClr val="15FF7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V3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-283231"/>
            <a:ext cx="10515600" cy="1325563"/>
          </a:xfrm>
        </p:spPr>
        <p:txBody>
          <a:bodyPr/>
          <a:lstStyle/>
          <a:p>
            <a:r>
              <a:rPr lang="en-US" dirty="0"/>
              <a:t>Valuable</a:t>
            </a: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6848367" y="781968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 valuable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Arrow: Curved Down 20"/>
          <p:cNvSpPr/>
          <p:nvPr/>
        </p:nvSpPr>
        <p:spPr>
          <a:xfrm>
            <a:off x="5459185" y="1042332"/>
            <a:ext cx="1273629" cy="7511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17138" y="2766764"/>
            <a:ext cx="3317963" cy="1866354"/>
            <a:chOff x="1917138" y="847284"/>
            <a:chExt cx="3317963" cy="1866354"/>
          </a:xfrm>
        </p:grpSpPr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Movie-goer wants to buy e-tickets via shopping cart to skip line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rgbClr val="15FF7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V3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5" name="Rectangle 24"/>
          <p:cNvSpPr>
            <a:spLocks noChangeAspect="1"/>
          </p:cNvSpPr>
          <p:nvPr/>
        </p:nvSpPr>
        <p:spPr>
          <a:xfrm>
            <a:off x="6848367" y="2766764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Arrow: Curved Down 25"/>
          <p:cNvSpPr/>
          <p:nvPr/>
        </p:nvSpPr>
        <p:spPr>
          <a:xfrm>
            <a:off x="5459185" y="3027128"/>
            <a:ext cx="1273629" cy="7511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2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1" grpId="1" animBg="1"/>
      <p:bldP spid="25" grpId="0" animBg="1"/>
      <p:bldP spid="26" grpId="0" animBg="1"/>
      <p:bldP spid="2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/>
          <p:cNvSpPr/>
          <p:nvPr/>
        </p:nvSpPr>
        <p:spPr>
          <a:xfrm>
            <a:off x="988676" y="1365724"/>
            <a:ext cx="4514850" cy="2581276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 backup from device to datacenter</a:t>
            </a:r>
          </a:p>
        </p:txBody>
      </p:sp>
      <p:sp>
        <p:nvSpPr>
          <p:cNvPr id="80" name="Rectangle: Rounded Corners 79"/>
          <p:cNvSpPr/>
          <p:nvPr/>
        </p:nvSpPr>
        <p:spPr>
          <a:xfrm>
            <a:off x="5627350" y="1365723"/>
            <a:ext cx="2858195" cy="2581277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Reporting</a:t>
            </a:r>
            <a:endParaRPr lang="en-US" sz="2400" dirty="0"/>
          </a:p>
        </p:txBody>
      </p:sp>
      <p:sp>
        <p:nvSpPr>
          <p:cNvPr id="81" name="Rectangle: Rounded Corners 80"/>
          <p:cNvSpPr/>
          <p:nvPr/>
        </p:nvSpPr>
        <p:spPr>
          <a:xfrm>
            <a:off x="4736761" y="4065108"/>
            <a:ext cx="3748783" cy="1089661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Quick encrypted backup to connected storage device</a:t>
            </a:r>
          </a:p>
        </p:txBody>
      </p:sp>
      <p:sp>
        <p:nvSpPr>
          <p:cNvPr id="82" name="Rectangle: Rounded Corners 81"/>
          <p:cNvSpPr/>
          <p:nvPr/>
        </p:nvSpPr>
        <p:spPr>
          <a:xfrm>
            <a:off x="6446500" y="5272877"/>
            <a:ext cx="2039044" cy="1303021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Backup for older devices</a:t>
            </a:r>
          </a:p>
        </p:txBody>
      </p:sp>
      <p:sp>
        <p:nvSpPr>
          <p:cNvPr id="83" name="Rectangle: Rounded Corners 82"/>
          <p:cNvSpPr/>
          <p:nvPr/>
        </p:nvSpPr>
        <p:spPr>
          <a:xfrm>
            <a:off x="4736762" y="5272877"/>
            <a:ext cx="1585913" cy="1303020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Incremental backups</a:t>
            </a:r>
          </a:p>
        </p:txBody>
      </p:sp>
      <p:sp>
        <p:nvSpPr>
          <p:cNvPr id="84" name="Rectangle: Rounded Corners 83"/>
          <p:cNvSpPr/>
          <p:nvPr/>
        </p:nvSpPr>
        <p:spPr>
          <a:xfrm>
            <a:off x="983912" y="4065108"/>
            <a:ext cx="3623309" cy="2520315"/>
          </a:xfrm>
          <a:prstGeom prst="roundRect">
            <a:avLst>
              <a:gd name="adj" fmla="val 1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Secure </a:t>
            </a:r>
            <a:r>
              <a:rPr lang="en-US" sz="2400" dirty="0" err="1"/>
              <a:t>api</a:t>
            </a:r>
            <a:r>
              <a:rPr lang="en-US" sz="2400" dirty="0"/>
              <a:t> to backed up data to support 3pty services (</a:t>
            </a:r>
            <a:r>
              <a:rPr lang="en-US" sz="2400" dirty="0" err="1"/>
              <a:t>eg</a:t>
            </a:r>
            <a:r>
              <a:rPr lang="en-US" sz="2400" dirty="0"/>
              <a:t> anti-virus)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206920" y="2019137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3403974" y="2992585"/>
            <a:ext cx="743905" cy="426721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/>
          <p:cNvSpPr/>
          <p:nvPr/>
        </p:nvSpPr>
        <p:spPr>
          <a:xfrm>
            <a:off x="4214435" y="1633376"/>
            <a:ext cx="988219" cy="516255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1801156" y="3285965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1366816" y="4552793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2840829" y="5974849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/>
          <p:cNvSpPr/>
          <p:nvPr/>
        </p:nvSpPr>
        <p:spPr>
          <a:xfrm>
            <a:off x="3431362" y="4372984"/>
            <a:ext cx="743905" cy="426721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7002519" y="1633376"/>
            <a:ext cx="988219" cy="516255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5807246" y="3256123"/>
            <a:ext cx="743905" cy="426721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6731046" y="3001193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/>
          <p:cNvSpPr/>
          <p:nvPr/>
        </p:nvSpPr>
        <p:spPr>
          <a:xfrm>
            <a:off x="7839397" y="4816953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5768119" y="6260654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7249383" y="6237239"/>
            <a:ext cx="530545" cy="260988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  <a:alpha val="5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848675" y="-364775"/>
            <a:ext cx="10515600" cy="1325563"/>
          </a:xfrm>
        </p:spPr>
        <p:txBody>
          <a:bodyPr/>
          <a:lstStyle/>
          <a:p>
            <a:r>
              <a:rPr lang="en-US" dirty="0"/>
              <a:t>Product &gt; Epics &gt; User Stories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8903702" y="2300453"/>
            <a:ext cx="2503890" cy="1146813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Android user wants to save/restore notes data for simple backup</a:t>
            </a:r>
          </a:p>
        </p:txBody>
      </p:sp>
      <p:cxnSp>
        <p:nvCxnSpPr>
          <p:cNvPr id="71" name="Straight Arrow Connector 70"/>
          <p:cNvCxnSpPr>
            <a:endCxn id="70" idx="1"/>
          </p:cNvCxnSpPr>
          <p:nvPr/>
        </p:nvCxnSpPr>
        <p:spPr>
          <a:xfrm>
            <a:off x="4893013" y="1887847"/>
            <a:ext cx="4010689" cy="986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/>
          <p:cNvSpPr/>
          <p:nvPr/>
        </p:nvSpPr>
        <p:spPr>
          <a:xfrm>
            <a:off x="8903702" y="3591091"/>
            <a:ext cx="2503890" cy="1146813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wants automated daily reports on storage usage to help spot trends</a:t>
            </a:r>
          </a:p>
        </p:txBody>
      </p:sp>
      <p:cxnSp>
        <p:nvCxnSpPr>
          <p:cNvPr id="74" name="Straight Arrow Connector 73"/>
          <p:cNvCxnSpPr>
            <a:endCxn id="73" idx="1"/>
          </p:cNvCxnSpPr>
          <p:nvPr/>
        </p:nvCxnSpPr>
        <p:spPr>
          <a:xfrm>
            <a:off x="7002519" y="3135826"/>
            <a:ext cx="1901183" cy="1028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/>
          <p:cNvSpPr/>
          <p:nvPr/>
        </p:nvSpPr>
        <p:spPr>
          <a:xfrm>
            <a:off x="8903702" y="4881729"/>
            <a:ext cx="2503890" cy="1146813"/>
          </a:xfrm>
          <a:prstGeom prst="roundRect">
            <a:avLst>
              <a:gd name="adj" fmla="val 1863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iOS user wants redundant copy of data on device in case of accidental changes</a:t>
            </a:r>
          </a:p>
        </p:txBody>
      </p:sp>
      <p:cxnSp>
        <p:nvCxnSpPr>
          <p:cNvPr id="77" name="Straight Arrow Connector 76"/>
          <p:cNvCxnSpPr>
            <a:endCxn id="76" idx="1"/>
          </p:cNvCxnSpPr>
          <p:nvPr/>
        </p:nvCxnSpPr>
        <p:spPr>
          <a:xfrm>
            <a:off x="8104669" y="4947447"/>
            <a:ext cx="799033" cy="50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778447" y="1353877"/>
            <a:ext cx="3143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 stories </a:t>
            </a:r>
            <a:r>
              <a:rPr lang="en-US" sz="2400" dirty="0"/>
              <a:t>are the smallest unit of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2666" y="927868"/>
            <a:ext cx="6964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</a:t>
            </a:r>
            <a:r>
              <a:rPr lang="en-US" sz="2000" dirty="0"/>
              <a:t>: BYOD data backup for large businesses to protect 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963" y="1394035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10758" y="1369629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9544" y="4041159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03710" y="52271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6500" y="5220953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3912" y="4065108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EPIC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848675" y="927868"/>
            <a:ext cx="7811499" cy="5774489"/>
          </a:xfrm>
          <a:prstGeom prst="roundRect">
            <a:avLst>
              <a:gd name="adj" fmla="val 1863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959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760" y="-226467"/>
            <a:ext cx="10515600" cy="1325563"/>
          </a:xfrm>
        </p:spPr>
        <p:txBody>
          <a:bodyPr/>
          <a:lstStyle/>
          <a:p>
            <a:r>
              <a:rPr lang="en-US" dirty="0"/>
              <a:t>Products to Epics to Stories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1133" y="1763223"/>
            <a:ext cx="128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Products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3842" y="2373947"/>
            <a:ext cx="1110289" cy="679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87792" y="353665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Epics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6497" y="2534198"/>
            <a:ext cx="692146" cy="58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84260" y="3210739"/>
            <a:ext cx="842576" cy="62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03784" y="3365722"/>
            <a:ext cx="970548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89036" y="5298556"/>
            <a:ext cx="353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User Stories</a:t>
            </a:r>
          </a:p>
          <a:p>
            <a:pPr algn="r"/>
            <a:r>
              <a:rPr lang="en-US" sz="2400" dirty="0"/>
              <a:t>(start to prod in &lt; 2 weeks)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80921" y="6058724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630721" y="5997380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673310" y="585007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825710" y="600247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628920" y="5934213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59320" y="6063823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044800" y="5864935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338941" y="5811858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958519" y="6296826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91341" y="5964258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643741" y="6116658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875259" y="5803591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377351" y="6178002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862831" y="5979114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>
            <a:spLocks noChangeAspect="1"/>
          </p:cNvSpPr>
          <p:nvPr>
            <p:custDataLst>
              <p:custData r:id="rId1"/>
            </p:custDataLst>
          </p:nvPr>
        </p:nvSpPr>
        <p:spPr>
          <a:xfrm>
            <a:off x="5260745" y="3964445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975109" y="6101865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708719" y="616320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5978110" y="615487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458862" y="5816130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205231" y="600247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970934" y="5825466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020952" y="6172827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747249" y="6311619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439205" y="6353036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111299" y="6349764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5673310" y="6288420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185485" y="5898591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5304957" y="5899642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334509" y="6241346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7106698" y="2854014"/>
            <a:ext cx="734680" cy="858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Rectangle 239"/>
          <p:cNvSpPr>
            <a:spLocks noChangeAspect="1"/>
          </p:cNvSpPr>
          <p:nvPr>
            <p:custDataLst>
              <p:custData r:id="rId2"/>
            </p:custDataLst>
          </p:nvPr>
        </p:nvSpPr>
        <p:spPr>
          <a:xfrm>
            <a:off x="5903784" y="4099245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Rectangle 240"/>
          <p:cNvSpPr>
            <a:spLocks noChangeAspect="1"/>
          </p:cNvSpPr>
          <p:nvPr>
            <p:custDataLst>
              <p:custData r:id="rId3"/>
            </p:custDataLst>
          </p:nvPr>
        </p:nvSpPr>
        <p:spPr>
          <a:xfrm>
            <a:off x="6499918" y="4045549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/>
          <p:cNvSpPr>
            <a:spLocks noChangeAspect="1"/>
          </p:cNvSpPr>
          <p:nvPr>
            <p:custDataLst>
              <p:custData r:id="rId4"/>
            </p:custDataLst>
          </p:nvPr>
        </p:nvSpPr>
        <p:spPr>
          <a:xfrm>
            <a:off x="7136030" y="3916994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Rectangle 242"/>
          <p:cNvSpPr>
            <a:spLocks noChangeAspect="1"/>
          </p:cNvSpPr>
          <p:nvPr>
            <p:custDataLst>
              <p:custData r:id="rId5"/>
            </p:custDataLst>
          </p:nvPr>
        </p:nvSpPr>
        <p:spPr>
          <a:xfrm>
            <a:off x="7086649" y="4272973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Rectangle 243"/>
          <p:cNvSpPr>
            <a:spLocks noChangeAspect="1"/>
          </p:cNvSpPr>
          <p:nvPr>
            <p:custDataLst>
              <p:custData r:id="rId6"/>
            </p:custDataLst>
          </p:nvPr>
        </p:nvSpPr>
        <p:spPr>
          <a:xfrm>
            <a:off x="6360183" y="4506031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Rectangle 244"/>
          <p:cNvSpPr>
            <a:spLocks noChangeAspect="1"/>
          </p:cNvSpPr>
          <p:nvPr>
            <p:custDataLst>
              <p:custData r:id="rId7"/>
            </p:custDataLst>
          </p:nvPr>
        </p:nvSpPr>
        <p:spPr>
          <a:xfrm>
            <a:off x="5545899" y="4541922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/>
          <p:cNvSpPr>
            <a:spLocks noChangeAspect="1"/>
          </p:cNvSpPr>
          <p:nvPr>
            <p:custDataLst>
              <p:custData r:id="rId8"/>
            </p:custDataLst>
          </p:nvPr>
        </p:nvSpPr>
        <p:spPr>
          <a:xfrm>
            <a:off x="4939746" y="4628807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/>
          <p:cNvSpPr>
            <a:spLocks noChangeAspect="1"/>
          </p:cNvSpPr>
          <p:nvPr>
            <p:custDataLst>
              <p:custData r:id="rId9"/>
            </p:custDataLst>
          </p:nvPr>
        </p:nvSpPr>
        <p:spPr>
          <a:xfrm>
            <a:off x="4672557" y="4236835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Rectangle 248"/>
          <p:cNvSpPr>
            <a:spLocks noChangeAspect="1"/>
          </p:cNvSpPr>
          <p:nvPr>
            <p:custDataLst>
              <p:custData r:id="rId10"/>
            </p:custDataLst>
          </p:nvPr>
        </p:nvSpPr>
        <p:spPr>
          <a:xfrm>
            <a:off x="7086649" y="4688713"/>
            <a:ext cx="460325" cy="29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Rectangle 249"/>
          <p:cNvSpPr>
            <a:spLocks noChangeAspect="1"/>
          </p:cNvSpPr>
          <p:nvPr>
            <p:custDataLst>
              <p:custData r:id="rId11"/>
            </p:custDataLst>
          </p:nvPr>
        </p:nvSpPr>
        <p:spPr>
          <a:xfrm>
            <a:off x="6685650" y="4943292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Rectangle 250"/>
          <p:cNvSpPr>
            <a:spLocks noChangeAspect="1"/>
          </p:cNvSpPr>
          <p:nvPr>
            <p:custDataLst>
              <p:custData r:id="rId12"/>
            </p:custDataLst>
          </p:nvPr>
        </p:nvSpPr>
        <p:spPr>
          <a:xfrm>
            <a:off x="6044800" y="4978777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Rectangle 251"/>
          <p:cNvSpPr>
            <a:spLocks noChangeAspect="1"/>
          </p:cNvSpPr>
          <p:nvPr>
            <p:custDataLst>
              <p:custData r:id="rId13"/>
            </p:custDataLst>
          </p:nvPr>
        </p:nvSpPr>
        <p:spPr>
          <a:xfrm>
            <a:off x="6092560" y="5295688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 252"/>
          <p:cNvSpPr>
            <a:spLocks noChangeAspect="1"/>
          </p:cNvSpPr>
          <p:nvPr>
            <p:custDataLst>
              <p:custData r:id="rId14"/>
            </p:custDataLst>
          </p:nvPr>
        </p:nvSpPr>
        <p:spPr>
          <a:xfrm>
            <a:off x="7089947" y="5271306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53"/>
          <p:cNvSpPr>
            <a:spLocks noChangeAspect="1"/>
          </p:cNvSpPr>
          <p:nvPr>
            <p:custDataLst>
              <p:custData r:id="rId15"/>
            </p:custDataLst>
          </p:nvPr>
        </p:nvSpPr>
        <p:spPr>
          <a:xfrm>
            <a:off x="7467091" y="5068949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Rectangle 254"/>
          <p:cNvSpPr>
            <a:spLocks noChangeAspect="1"/>
          </p:cNvSpPr>
          <p:nvPr>
            <p:custDataLst>
              <p:custData r:id="rId16"/>
            </p:custDataLst>
          </p:nvPr>
        </p:nvSpPr>
        <p:spPr>
          <a:xfrm>
            <a:off x="5557440" y="5173308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Rectangle 255"/>
          <p:cNvSpPr>
            <a:spLocks noChangeAspect="1"/>
          </p:cNvSpPr>
          <p:nvPr>
            <p:custDataLst>
              <p:custData r:id="rId17"/>
            </p:custDataLst>
          </p:nvPr>
        </p:nvSpPr>
        <p:spPr>
          <a:xfrm>
            <a:off x="5051734" y="5013980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Rectangle 256"/>
          <p:cNvSpPr>
            <a:spLocks noChangeAspect="1"/>
          </p:cNvSpPr>
          <p:nvPr>
            <p:custDataLst>
              <p:custData r:id="rId18"/>
            </p:custDataLst>
          </p:nvPr>
        </p:nvSpPr>
        <p:spPr>
          <a:xfrm>
            <a:off x="4953921" y="5310963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ectangle 257"/>
          <p:cNvSpPr>
            <a:spLocks noChangeAspect="1"/>
          </p:cNvSpPr>
          <p:nvPr>
            <p:custDataLst>
              <p:custData r:id="rId19"/>
            </p:custDataLst>
          </p:nvPr>
        </p:nvSpPr>
        <p:spPr>
          <a:xfrm>
            <a:off x="4578330" y="4964590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ectangle 258"/>
          <p:cNvSpPr>
            <a:spLocks noChangeAspect="1"/>
          </p:cNvSpPr>
          <p:nvPr>
            <p:custDataLst>
              <p:custData r:id="rId20"/>
            </p:custDataLst>
          </p:nvPr>
        </p:nvSpPr>
        <p:spPr>
          <a:xfrm>
            <a:off x="4511617" y="5246367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Rectangle 259"/>
          <p:cNvSpPr>
            <a:spLocks noChangeAspect="1"/>
          </p:cNvSpPr>
          <p:nvPr>
            <p:custDataLst>
              <p:custData r:id="rId21"/>
            </p:custDataLst>
          </p:nvPr>
        </p:nvSpPr>
        <p:spPr>
          <a:xfrm>
            <a:off x="5454377" y="5473082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Rectangle 260"/>
          <p:cNvSpPr/>
          <p:nvPr/>
        </p:nvSpPr>
        <p:spPr>
          <a:xfrm>
            <a:off x="4603024" y="6361997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Rectangle 261"/>
          <p:cNvSpPr>
            <a:spLocks noChangeAspect="1"/>
          </p:cNvSpPr>
          <p:nvPr>
            <p:custDataLst>
              <p:custData r:id="rId22"/>
            </p:custDataLst>
          </p:nvPr>
        </p:nvSpPr>
        <p:spPr>
          <a:xfrm>
            <a:off x="6508940" y="5505337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Rectangle 262"/>
          <p:cNvSpPr>
            <a:spLocks noChangeAspect="1"/>
          </p:cNvSpPr>
          <p:nvPr>
            <p:custDataLst>
              <p:custData r:id="rId23"/>
            </p:custDataLst>
          </p:nvPr>
        </p:nvSpPr>
        <p:spPr>
          <a:xfrm>
            <a:off x="5944578" y="5584496"/>
            <a:ext cx="311612" cy="19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Rectangle 263"/>
          <p:cNvSpPr>
            <a:spLocks noChangeAspect="1"/>
          </p:cNvSpPr>
          <p:nvPr>
            <p:custDataLst>
              <p:custData r:id="rId24"/>
            </p:custDataLst>
          </p:nvPr>
        </p:nvSpPr>
        <p:spPr>
          <a:xfrm>
            <a:off x="5045821" y="5590592"/>
            <a:ext cx="311612" cy="19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/>
          <p:cNvSpPr>
            <a:spLocks noChangeAspect="1"/>
          </p:cNvSpPr>
          <p:nvPr>
            <p:custDataLst>
              <p:custData r:id="rId25"/>
            </p:custDataLst>
          </p:nvPr>
        </p:nvSpPr>
        <p:spPr>
          <a:xfrm>
            <a:off x="4578809" y="5659375"/>
            <a:ext cx="311612" cy="19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ectangle 265"/>
          <p:cNvSpPr>
            <a:spLocks noChangeAspect="1"/>
          </p:cNvSpPr>
          <p:nvPr>
            <p:custDataLst>
              <p:custData r:id="rId26"/>
            </p:custDataLst>
          </p:nvPr>
        </p:nvSpPr>
        <p:spPr>
          <a:xfrm>
            <a:off x="6989866" y="5542457"/>
            <a:ext cx="311612" cy="19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ectangle 266"/>
          <p:cNvSpPr>
            <a:spLocks noChangeAspect="1"/>
          </p:cNvSpPr>
          <p:nvPr>
            <p:custDataLst>
              <p:custData r:id="rId27"/>
            </p:custDataLst>
          </p:nvPr>
        </p:nvSpPr>
        <p:spPr>
          <a:xfrm>
            <a:off x="7425088" y="5539197"/>
            <a:ext cx="311612" cy="198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ectangle 267"/>
          <p:cNvSpPr>
            <a:spLocks noChangeAspect="1"/>
          </p:cNvSpPr>
          <p:nvPr>
            <p:custDataLst>
              <p:custData r:id="rId28"/>
            </p:custDataLst>
          </p:nvPr>
        </p:nvSpPr>
        <p:spPr>
          <a:xfrm>
            <a:off x="6542854" y="5223777"/>
            <a:ext cx="327260" cy="20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/>
          <p:cNvSpPr/>
          <p:nvPr/>
        </p:nvSpPr>
        <p:spPr>
          <a:xfrm>
            <a:off x="7311512" y="6302690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ectangle 269"/>
          <p:cNvSpPr/>
          <p:nvPr/>
        </p:nvSpPr>
        <p:spPr>
          <a:xfrm>
            <a:off x="7561312" y="6241346"/>
            <a:ext cx="211390" cy="122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3860282" y="4943292"/>
            <a:ext cx="423512" cy="16514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Left Brace 270"/>
          <p:cNvSpPr/>
          <p:nvPr/>
        </p:nvSpPr>
        <p:spPr>
          <a:xfrm flipH="1">
            <a:off x="8720872" y="2347485"/>
            <a:ext cx="325965" cy="28400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Left Brace 271"/>
          <p:cNvSpPr/>
          <p:nvPr/>
        </p:nvSpPr>
        <p:spPr>
          <a:xfrm>
            <a:off x="3860282" y="865432"/>
            <a:ext cx="423512" cy="2307466"/>
          </a:xfrm>
          <a:prstGeom prst="leftBrace">
            <a:avLst>
              <a:gd name="adj1" fmla="val 8333"/>
              <a:gd name="adj2" fmla="val 49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603024" y="911287"/>
            <a:ext cx="1741529" cy="134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619285" y="1064859"/>
            <a:ext cx="1741529" cy="134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59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17138" y="1435110"/>
            <a:ext cx="3317963" cy="1866354"/>
            <a:chOff x="1917138" y="847284"/>
            <a:chExt cx="3317963" cy="1866354"/>
          </a:xfrm>
        </p:grpSpPr>
        <p:sp>
          <p:nvSpPr>
            <p:cNvPr id="3" name="Rectangle 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Regulator wants name and address entered to validate a customer’s identity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NT</a:t>
              </a:r>
              <a:endPara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Negotiable</a:t>
            </a: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6848367" y="1435110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 negotiable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17138" y="3844451"/>
            <a:ext cx="3317963" cy="1866354"/>
            <a:chOff x="1917138" y="847284"/>
            <a:chExt cx="3317963" cy="1866354"/>
          </a:xfrm>
        </p:grpSpPr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Regulator wants information entered to validate a customer’s identity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NT</a:t>
              </a:r>
              <a:endPara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5" name="Rectangle 24"/>
          <p:cNvSpPr>
            <a:spLocks noChangeAspect="1"/>
          </p:cNvSpPr>
          <p:nvPr/>
        </p:nvSpPr>
        <p:spPr>
          <a:xfrm>
            <a:off x="6848367" y="3844451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Negotiable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17138" y="1435110"/>
            <a:ext cx="3317963" cy="1866354"/>
            <a:chOff x="1917138" y="847284"/>
            <a:chExt cx="3317963" cy="1866354"/>
          </a:xfrm>
        </p:grpSpPr>
        <p:sp>
          <p:nvSpPr>
            <p:cNvPr id="3" name="Rectangle 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Shopper wants high availability to be able to shop at any time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NT</a:t>
              </a:r>
              <a:endPara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161947"/>
            <a:ext cx="10515600" cy="1325563"/>
          </a:xfrm>
        </p:spPr>
        <p:txBody>
          <a:bodyPr/>
          <a:lstStyle/>
          <a:p>
            <a:r>
              <a:rPr lang="en-US" dirty="0"/>
              <a:t>Testable</a:t>
            </a: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6848367" y="1435110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Not testable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17138" y="3844451"/>
            <a:ext cx="3317963" cy="1866354"/>
            <a:chOff x="1917138" y="847284"/>
            <a:chExt cx="3317963" cy="1866354"/>
          </a:xfrm>
        </p:grpSpPr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1917138" y="847284"/>
              <a:ext cx="3317963" cy="1866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Shopper wants the system to be down for no more than 5 seconds per week to be able to shop at any time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811556" y="2291998"/>
              <a:ext cx="423545" cy="421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eaLnBrk="0" fontAlgn="base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NT</a:t>
              </a:r>
              <a:endParaRPr lang="en-US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5" name="Rectangle 24"/>
          <p:cNvSpPr>
            <a:spLocks noChangeAspect="1"/>
          </p:cNvSpPr>
          <p:nvPr/>
        </p:nvSpPr>
        <p:spPr>
          <a:xfrm>
            <a:off x="6848367" y="3844451"/>
            <a:ext cx="3317963" cy="1866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Testable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8115-CAE3-B1CC-C08F-9DB5EED0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IT" dirty="0"/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6830CDA4-9A8A-2C04-2854-B5B7A82A0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6988"/>
            <a:ext cx="9875108" cy="4992416"/>
          </a:xfrm>
        </p:spPr>
      </p:pic>
    </p:spTree>
    <p:extLst>
      <p:ext uri="{BB962C8B-B14F-4D97-AF65-F5344CB8AC3E}">
        <p14:creationId xmlns:p14="http://schemas.microsoft.com/office/powerpoint/2010/main" val="361280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26CBF654-5B98-294F-2951-9FFBE6FE0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08" y="-36248"/>
            <a:ext cx="11751276" cy="69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22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y does Yoda Speak Funny?. Here is a marvelous question with an… | by &amp; |  Medium">
            <a:extLst>
              <a:ext uri="{FF2B5EF4-FFF2-40B4-BE49-F238E27FC236}">
                <a16:creationId xmlns:a16="http://schemas.microsoft.com/office/drawing/2014/main" id="{90E3DB11-EA1D-19A1-F44F-A626984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E091C-101D-89FB-DAA0-CDDD9FC3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DD4B7-0132-9DE6-C0C0-E44626F8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Sw. Evolution</a:t>
            </a:r>
          </a:p>
        </p:txBody>
      </p:sp>
    </p:spTree>
    <p:extLst>
      <p:ext uri="{BB962C8B-B14F-4D97-AF65-F5344CB8AC3E}">
        <p14:creationId xmlns:p14="http://schemas.microsoft.com/office/powerpoint/2010/main" val="232767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792F-4F9B-4EC6-C07B-B07071E0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More about requirements evolution?</a:t>
            </a:r>
            <a:endParaRPr lang="en-IT" dirty="0"/>
          </a:p>
        </p:txBody>
      </p:sp>
      <p:pic>
        <p:nvPicPr>
          <p:cNvPr id="5" name="Content Placeholder 4" descr="A book with text on it&#10;&#10;Description automatically generated">
            <a:extLst>
              <a:ext uri="{FF2B5EF4-FFF2-40B4-BE49-F238E27FC236}">
                <a16:creationId xmlns:a16="http://schemas.microsoft.com/office/drawing/2014/main" id="{C0C96256-88E5-FFE2-FFE6-CC04F123B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84" y="1263424"/>
            <a:ext cx="10461856" cy="5594576"/>
          </a:xfrm>
        </p:spPr>
      </p:pic>
    </p:spTree>
    <p:extLst>
      <p:ext uri="{BB962C8B-B14F-4D97-AF65-F5344CB8AC3E}">
        <p14:creationId xmlns:p14="http://schemas.microsoft.com/office/powerpoint/2010/main" val="1661682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ook&#10;&#10;Description automatically generated">
            <a:extLst>
              <a:ext uri="{FF2B5EF4-FFF2-40B4-BE49-F238E27FC236}">
                <a16:creationId xmlns:a16="http://schemas.microsoft.com/office/drawing/2014/main" id="{BC5D28A2-2338-E2C2-8D7E-46037AD11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11" b="139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2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A287-28CF-5BF8-0A3B-0BD8FDD7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Why do the requirements evolve?</a:t>
            </a:r>
            <a:endParaRPr lang="en-IT" dirty="0"/>
          </a:p>
        </p:txBody>
      </p:sp>
      <p:pic>
        <p:nvPicPr>
          <p:cNvPr id="5" name="Content Placeholder 4" descr="A graph with blue and red bars&#10;&#10;Description automatically generated">
            <a:extLst>
              <a:ext uri="{FF2B5EF4-FFF2-40B4-BE49-F238E27FC236}">
                <a16:creationId xmlns:a16="http://schemas.microsoft.com/office/drawing/2014/main" id="{6454FB35-6814-221A-FCA0-AFA7AC586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821" y="1231883"/>
            <a:ext cx="10074675" cy="5626117"/>
          </a:xfrm>
        </p:spPr>
      </p:pic>
    </p:spTree>
    <p:extLst>
      <p:ext uri="{BB962C8B-B14F-4D97-AF65-F5344CB8AC3E}">
        <p14:creationId xmlns:p14="http://schemas.microsoft.com/office/powerpoint/2010/main" val="302682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9083-54E0-92B0-3A56-E8A766EA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Content Placeholder 4" descr="A collage of different types of toilet&#10;&#10;Description automatically generated">
            <a:extLst>
              <a:ext uri="{FF2B5EF4-FFF2-40B4-BE49-F238E27FC236}">
                <a16:creationId xmlns:a16="http://schemas.microsoft.com/office/drawing/2014/main" id="{7951A69F-C7AC-CCE4-26C5-85AA1246F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463" y="-50311"/>
            <a:ext cx="7069074" cy="6958621"/>
          </a:xfrm>
        </p:spPr>
      </p:pic>
    </p:spTree>
    <p:extLst>
      <p:ext uri="{BB962C8B-B14F-4D97-AF65-F5344CB8AC3E}">
        <p14:creationId xmlns:p14="http://schemas.microsoft.com/office/powerpoint/2010/main" val="192657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6DDC-DB83-0022-6C76-1D4B08DA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Suitability for evolution</a:t>
            </a:r>
            <a:endParaRPr lang="en-IT" dirty="0"/>
          </a:p>
        </p:txBody>
      </p:sp>
      <p:pic>
        <p:nvPicPr>
          <p:cNvPr id="5" name="Content Placeholder 4" descr="A blue and white text on a white background&#10;&#10;Description automatically generated">
            <a:extLst>
              <a:ext uri="{FF2B5EF4-FFF2-40B4-BE49-F238E27FC236}">
                <a16:creationId xmlns:a16="http://schemas.microsoft.com/office/drawing/2014/main" id="{5F1A0B29-89D7-44A5-4837-B816E6098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032" y="1362856"/>
            <a:ext cx="10105768" cy="5499922"/>
          </a:xfrm>
        </p:spPr>
      </p:pic>
    </p:spTree>
    <p:extLst>
      <p:ext uri="{BB962C8B-B14F-4D97-AF65-F5344CB8AC3E}">
        <p14:creationId xmlns:p14="http://schemas.microsoft.com/office/powerpoint/2010/main" val="3750586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0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1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2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3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4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5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6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7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8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19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0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1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2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3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4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5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6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7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28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3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4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5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6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7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8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9.xml><?xml version="1.0" encoding="utf-8"?>
<Control xmlns="http://schemas.microsoft.com/VisualStudio/2011/storyboarding/control">
  <Id Name="dca61b99-895f-4104-9441-eae8435a902a" Revision="1" Stencil="System.MyShapes" StencilVersion="1.0"/>
</Control>
</file>

<file path=customXml/itemProps1.xml><?xml version="1.0" encoding="utf-8"?>
<ds:datastoreItem xmlns:ds="http://schemas.openxmlformats.org/officeDocument/2006/customXml" ds:itemID="{E310C5C5-F3AE-4EC5-A060-17DC7123FB1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45DAA7A-25D9-464A-A13E-634D11070AD9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643387D3-81AE-4D9A-AA93-AC95A23C896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E717181-D726-492B-AF80-6F81FD4AD823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C5E6EC9-F4CD-467A-AB2E-0E49A6D6996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87B590F7-3046-4B2C-AE90-9E648E8EBFF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2820B51F-57D8-4615-87C9-EA10922C176F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5A958AD-4520-464B-86FF-96A731FB0AA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47B4E60-5799-477F-AD31-80014117B4F7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006C3DB5-39C5-4B37-9CA6-B617AB11D4AF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2410347C-31A1-48CE-9EE7-4BD7E02F28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0DF6912-DEFE-4938-B733-F46138338FCE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F29C8EBF-8A9F-40ED-8B11-011F12B2C42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DC227D6D-DEBD-4FBB-978E-84B649006C4F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73F5440E-0122-4E01-BAE1-E4F799F86F5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405E48A-A013-45BC-AA7D-64F1B34BCA5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72B5FEE2-C407-4116-AF24-D4138C6599D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2894F832-63FD-4211-84AD-1F33797FF03A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1C43EB51-C1C9-49C6-A72C-12DFC0D3510D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C479F675-284E-46B9-B970-4DA08B0ED6F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2F7AC4B6-3949-4859-861A-BF9FB5ABB1B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D229A28-BEE4-479A-8E42-FB5A30C187D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36F755E-41F3-4BFB-B68C-1AFDEED2657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3BD9E33-3602-480A-A185-71B24B065DC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80D48DE-BB3F-45DD-B408-180DFC0FDF1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FE9AE47-0AB6-4BC2-AA89-5263C2FCFE9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ACF83F0-5C91-4FBF-A69A-D812644C6C8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F1C242B-F6ED-4030-9B9F-EE027D1B00C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708</Words>
  <Application>Microsoft Macintosh PowerPoint</Application>
  <PresentationFormat>Widescreen</PresentationFormat>
  <Paragraphs>135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Aptos Display</vt:lpstr>
      <vt:lpstr>Arial</vt:lpstr>
      <vt:lpstr>Calibri</vt:lpstr>
      <vt:lpstr>Times New Roman</vt:lpstr>
      <vt:lpstr>Office Theme</vt:lpstr>
      <vt:lpstr>Software Requirements Evolution*</vt:lpstr>
      <vt:lpstr>PowerPoint Presentation</vt:lpstr>
      <vt:lpstr>PowerPoint Presentation</vt:lpstr>
      <vt:lpstr>Requirements Evolution</vt:lpstr>
      <vt:lpstr>Why requirements?</vt:lpstr>
      <vt:lpstr>PowerPoint Presentation</vt:lpstr>
      <vt:lpstr>Why do the requirements evolve?</vt:lpstr>
      <vt:lpstr>PowerPoint Presentation</vt:lpstr>
      <vt:lpstr>Suitability for evolution</vt:lpstr>
      <vt:lpstr>Spotting bad requirements: Evolution &amp; Quality check lists</vt:lpstr>
      <vt:lpstr>The SMART approach</vt:lpstr>
      <vt:lpstr>Bad requirements: More automation?*</vt:lpstr>
      <vt:lpstr>PowerPoint Presentation</vt:lpstr>
      <vt:lpstr>PowerPoint Presentation</vt:lpstr>
      <vt:lpstr>Readability measurement</vt:lpstr>
      <vt:lpstr>Flesch-Kincaid grade level</vt:lpstr>
      <vt:lpstr>Second problem: Volatile requirements</vt:lpstr>
      <vt:lpstr>How can we identify volatile requirements?</vt:lpstr>
      <vt:lpstr>Relative stability</vt:lpstr>
      <vt:lpstr>Conflicts and choices among different options are usually quite volatile: Example</vt:lpstr>
      <vt:lpstr>How can we address volatility?</vt:lpstr>
      <vt:lpstr>Volatility and dependencies</vt:lpstr>
      <vt:lpstr>Types of dependencies (examples)</vt:lpstr>
      <vt:lpstr>Types of dependencies (examples, continued)</vt:lpstr>
      <vt:lpstr>How can we derive dependency relations?</vt:lpstr>
      <vt:lpstr>Problems (and solutions) with keyword-based</vt:lpstr>
      <vt:lpstr>Dependency analysis</vt:lpstr>
      <vt:lpstr>PowerPoint Presentation</vt:lpstr>
      <vt:lpstr>PowerPoint Presentation</vt:lpstr>
      <vt:lpstr>PowerPoint Presentation</vt:lpstr>
      <vt:lpstr>Inconsistent requirements</vt:lpstr>
      <vt:lpstr>Logical inconsistencies: Heuristics</vt:lpstr>
      <vt:lpstr>Inconsistent requirements: Linguistics+Logics</vt:lpstr>
      <vt:lpstr>CARL: From text to formula</vt:lpstr>
      <vt:lpstr>CARL: Detect inconsistency</vt:lpstr>
      <vt:lpstr>How can we address inconsistency?</vt:lpstr>
      <vt:lpstr>Recap</vt:lpstr>
      <vt:lpstr>PowerPoint Presentation</vt:lpstr>
      <vt:lpstr>How do the requirements evolve?</vt:lpstr>
      <vt:lpstr>Evolution and volatility</vt:lpstr>
      <vt:lpstr>Closer look at the 8 functions (1)</vt:lpstr>
      <vt:lpstr>Closer look at the 8 functions (2)</vt:lpstr>
      <vt:lpstr>PowerPoint Presentation</vt:lpstr>
      <vt:lpstr>Why traceability?</vt:lpstr>
      <vt:lpstr>Traceability matrix</vt:lpstr>
      <vt:lpstr>Does it scale?</vt:lpstr>
      <vt:lpstr>TraceVis!*</vt:lpstr>
      <vt:lpstr>PowerPoint Presentation</vt:lpstr>
      <vt:lpstr>PowerPoint Presentation</vt:lpstr>
      <vt:lpstr>In reality, nowadays…</vt:lpstr>
      <vt:lpstr>PowerPoint Presentation</vt:lpstr>
      <vt:lpstr>User Stories</vt:lpstr>
      <vt:lpstr>Bill Wake’s “INVEST” Guidelines</vt:lpstr>
      <vt:lpstr>Valuable</vt:lpstr>
      <vt:lpstr>Product &gt; Epics &gt; User Stories</vt:lpstr>
      <vt:lpstr>Products to Epics to Stories</vt:lpstr>
      <vt:lpstr>Negotiable</vt:lpstr>
      <vt:lpstr>Testable</vt:lpstr>
      <vt:lpstr>Conclusions</vt:lpstr>
      <vt:lpstr>Questions?</vt:lpstr>
      <vt:lpstr>More about requirements evolution?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Andrew Tamburri</dc:creator>
  <cp:lastModifiedBy>Damian Andrew Tamburri</cp:lastModifiedBy>
  <cp:revision>45</cp:revision>
  <dcterms:created xsi:type="dcterms:W3CDTF">2024-09-20T09:30:40Z</dcterms:created>
  <dcterms:modified xsi:type="dcterms:W3CDTF">2024-09-27T12:50:27Z</dcterms:modified>
</cp:coreProperties>
</file>